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ae10306a6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fae10306a6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fae10306a6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fae10306a6_0_6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ae10306a6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fae10306a6_0_6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fae10306a6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fae10306a6_0_7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ae10306a6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fae10306a6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ae10306a6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fae10306a6_0_6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ae10306a6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fae10306a6_0_7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ae10306a6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fae10306a6_0_7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fae10306a6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fae10306a6_0_6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ae10306a6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fae10306a6_0_6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ae10306a6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fae10306a6_0_6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ae10306a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fae10306a6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fae10306a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fae10306a6_0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ae10306a6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fae10306a6_0_7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ae10306a6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fae10306a6_0_7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fae10306a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fae10306a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ae10306a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fae10306a6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fae10306a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fae10306a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fae10306a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fae10306a6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ae10306a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fae10306a6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ae10306a6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fae10306a6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ae10306a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fae10306a6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21"/>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62" name="Shape 62"/>
        <p:cNvGrpSpPr/>
        <p:nvPr/>
      </p:nvGrpSpPr>
      <p:grpSpPr>
        <a:xfrm>
          <a:off x="0" y="0"/>
          <a:ext cx="0" cy="0"/>
          <a:chOff x="0" y="0"/>
          <a:chExt cx="0" cy="0"/>
        </a:xfrm>
      </p:grpSpPr>
      <p:sp>
        <p:nvSpPr>
          <p:cNvPr id="63" name="Google Shape;63;p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15"/>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5"/>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1" name="Google Shape;71;p16"/>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2" name="Google Shape;72;p16"/>
          <p:cNvSpPr txBox="1"/>
          <p:nvPr>
            <p:ph idx="3" type="body"/>
          </p:nvPr>
        </p:nvSpPr>
        <p:spPr>
          <a:xfrm>
            <a:off x="4645030"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73" name="Google Shape;73;p16"/>
          <p:cNvSpPr txBox="1"/>
          <p:nvPr>
            <p:ph idx="4" type="body"/>
          </p:nvPr>
        </p:nvSpPr>
        <p:spPr>
          <a:xfrm>
            <a:off x="4645030" y="1631156"/>
            <a:ext cx="4041775" cy="2963466"/>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74" name="Google Shape;74;p16"/>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6"/>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6"/>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17"/>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18"/>
          <p:cNvSpPr txBox="1"/>
          <p:nvPr>
            <p:ph type="title"/>
          </p:nvPr>
        </p:nvSpPr>
        <p:spPr>
          <a:xfrm>
            <a:off x="457202" y="204787"/>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18"/>
          <p:cNvSpPr txBox="1"/>
          <p:nvPr>
            <p:ph idx="1" type="body"/>
          </p:nvPr>
        </p:nvSpPr>
        <p:spPr>
          <a:xfrm>
            <a:off x="3575050" y="204790"/>
            <a:ext cx="5111750" cy="4389835"/>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84" name="Google Shape;84;p18"/>
          <p:cNvSpPr txBox="1"/>
          <p:nvPr>
            <p:ph idx="2" type="body"/>
          </p:nvPr>
        </p:nvSpPr>
        <p:spPr>
          <a:xfrm>
            <a:off x="457202" y="1076328"/>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85" name="Google Shape;85;p18"/>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8"/>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sp>
        <p:nvSpPr>
          <p:cNvPr id="89" name="Google Shape;89;p19"/>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9"/>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91" name="Google Shape;91;p19"/>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4" name="Shape 94"/>
        <p:cNvGrpSpPr/>
        <p:nvPr/>
      </p:nvGrpSpPr>
      <p:grpSpPr>
        <a:xfrm>
          <a:off x="0" y="0"/>
          <a:ext cx="0" cy="0"/>
          <a:chOff x="0" y="0"/>
          <a:chExt cx="0" cy="0"/>
        </a:xfrm>
      </p:grpSpPr>
      <p:sp>
        <p:nvSpPr>
          <p:cNvPr id="95" name="Google Shape;95;p2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0"/>
          <p:cNvSpPr txBox="1"/>
          <p:nvPr>
            <p:ph idx="1" type="body"/>
          </p:nvPr>
        </p:nvSpPr>
        <p:spPr>
          <a:xfrm>
            <a:off x="457200" y="900114"/>
            <a:ext cx="4038600" cy="25455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7" name="Google Shape;97;p20"/>
          <p:cNvSpPr txBox="1"/>
          <p:nvPr>
            <p:ph idx="2" type="body"/>
          </p:nvPr>
        </p:nvSpPr>
        <p:spPr>
          <a:xfrm>
            <a:off x="4648200" y="900114"/>
            <a:ext cx="4038600" cy="2545556"/>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98" name="Google Shape;98;p20"/>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0"/>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2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21"/>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1"/>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5"/>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874764" y="-1217413"/>
            <a:ext cx="3394472"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6012656" y="771525"/>
            <a:ext cx="3290888"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821656" y="-1209675"/>
            <a:ext cx="3290888"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4"/>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8.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25.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jp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44.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1.jpg"/><Relationship Id="rId4" Type="http://schemas.openxmlformats.org/officeDocument/2006/relationships/image" Target="../media/image34.png"/><Relationship Id="rId10" Type="http://schemas.openxmlformats.org/officeDocument/2006/relationships/image" Target="../media/image40.png"/><Relationship Id="rId9" Type="http://schemas.openxmlformats.org/officeDocument/2006/relationships/image" Target="../media/image41.png"/><Relationship Id="rId5" Type="http://schemas.openxmlformats.org/officeDocument/2006/relationships/image" Target="../media/image45.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42.png"/><Relationship Id="rId5"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46.png"/><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1.jp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hyperlink" Target="https://towardsdatascience.com/fast-fourier-transform-937926e591c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3D4A8"/>
            </a:gs>
            <a:gs pos="8000">
              <a:srgbClr val="03D4A8"/>
            </a:gs>
            <a:gs pos="51000">
              <a:srgbClr val="0087E6"/>
            </a:gs>
            <a:gs pos="93000">
              <a:srgbClr val="005CBF"/>
            </a:gs>
            <a:gs pos="100000">
              <a:srgbClr val="005CBF"/>
            </a:gs>
          </a:gsLst>
          <a:lin ang="0" scaled="0"/>
        </a:gradFill>
      </p:bgPr>
    </p:bg>
    <p:spTree>
      <p:nvGrpSpPr>
        <p:cNvPr id="128" name="Shape 128"/>
        <p:cNvGrpSpPr/>
        <p:nvPr/>
      </p:nvGrpSpPr>
      <p:grpSpPr>
        <a:xfrm>
          <a:off x="0" y="0"/>
          <a:ext cx="0" cy="0"/>
          <a:chOff x="0" y="0"/>
          <a:chExt cx="0" cy="0"/>
        </a:xfrm>
      </p:grpSpPr>
      <p:sp>
        <p:nvSpPr>
          <p:cNvPr id="129" name="Google Shape;129;p25"/>
          <p:cNvSpPr txBox="1"/>
          <p:nvPr>
            <p:ph type="ctrTitle"/>
          </p:nvPr>
        </p:nvSpPr>
        <p:spPr>
          <a:xfrm>
            <a:off x="1331640" y="2571750"/>
            <a:ext cx="8206680" cy="110251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2000"/>
              <a:buFont typeface="Arial"/>
              <a:buNone/>
            </a:pPr>
            <a:r>
              <a:rPr b="1" lang="en" sz="2000">
                <a:solidFill>
                  <a:schemeClr val="lt1"/>
                </a:solidFill>
                <a:latin typeface="Arial"/>
                <a:ea typeface="Arial"/>
                <a:cs typeface="Arial"/>
                <a:sym typeface="Arial"/>
              </a:rPr>
              <a:t>Image Filtering Using the </a:t>
            </a:r>
            <a:r>
              <a:rPr b="1" lang="en" sz="2000">
                <a:solidFill>
                  <a:schemeClr val="lt1"/>
                </a:solidFill>
                <a:latin typeface="Arial"/>
                <a:ea typeface="Arial"/>
                <a:cs typeface="Arial"/>
                <a:sym typeface="Arial"/>
              </a:rPr>
              <a:t>Fourier</a:t>
            </a:r>
            <a:r>
              <a:rPr b="1" lang="en" sz="2000">
                <a:solidFill>
                  <a:schemeClr val="lt1"/>
                </a:solidFill>
                <a:latin typeface="Arial"/>
                <a:ea typeface="Arial"/>
                <a:cs typeface="Arial"/>
                <a:sym typeface="Arial"/>
              </a:rPr>
              <a:t> Transform</a:t>
            </a:r>
            <a:endParaRPr b="1" sz="2000">
              <a:solidFill>
                <a:schemeClr val="lt1"/>
              </a:solidFill>
              <a:latin typeface="Arial"/>
              <a:ea typeface="Arial"/>
              <a:cs typeface="Arial"/>
              <a:sym typeface="Arial"/>
            </a:endParaRPr>
          </a:p>
        </p:txBody>
      </p:sp>
      <p:sp>
        <p:nvSpPr>
          <p:cNvPr id="130" name="Google Shape;130;p25"/>
          <p:cNvSpPr txBox="1"/>
          <p:nvPr/>
        </p:nvSpPr>
        <p:spPr>
          <a:xfrm>
            <a:off x="5119300" y="3335727"/>
            <a:ext cx="29523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600" u="none" cap="none" strike="noStrike">
                <a:solidFill>
                  <a:schemeClr val="lt1"/>
                </a:solidFill>
                <a:latin typeface="Arial"/>
                <a:ea typeface="Arial"/>
                <a:cs typeface="Arial"/>
                <a:sym typeface="Arial"/>
              </a:rPr>
              <a:t>Presented by : Prateek Rajput</a:t>
            </a:r>
            <a:endParaRPr sz="16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34"/>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Gaussian</a:t>
            </a:r>
            <a:r>
              <a:rPr lang="en" sz="1900">
                <a:solidFill>
                  <a:srgbClr val="0070C0"/>
                </a:solidFill>
                <a:latin typeface="Arial"/>
                <a:ea typeface="Arial"/>
                <a:cs typeface="Arial"/>
                <a:sym typeface="Arial"/>
              </a:rPr>
              <a:t> Filter</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224" name="Google Shape;224;p34"/>
          <p:cNvPicPr preferRelativeResize="0"/>
          <p:nvPr/>
        </p:nvPicPr>
        <p:blipFill>
          <a:blip r:embed="rId4">
            <a:alphaModFix/>
          </a:blip>
          <a:stretch>
            <a:fillRect/>
          </a:stretch>
        </p:blipFill>
        <p:spPr>
          <a:xfrm>
            <a:off x="0" y="923875"/>
            <a:ext cx="4297150" cy="1052125"/>
          </a:xfrm>
          <a:prstGeom prst="rect">
            <a:avLst/>
          </a:prstGeom>
          <a:noFill/>
          <a:ln>
            <a:noFill/>
          </a:ln>
        </p:spPr>
      </p:pic>
      <p:pic>
        <p:nvPicPr>
          <p:cNvPr id="225" name="Google Shape;225;p34"/>
          <p:cNvPicPr preferRelativeResize="0"/>
          <p:nvPr/>
        </p:nvPicPr>
        <p:blipFill>
          <a:blip r:embed="rId5">
            <a:alphaModFix/>
          </a:blip>
          <a:stretch>
            <a:fillRect/>
          </a:stretch>
        </p:blipFill>
        <p:spPr>
          <a:xfrm>
            <a:off x="4378200" y="923875"/>
            <a:ext cx="4793749" cy="1052125"/>
          </a:xfrm>
          <a:prstGeom prst="rect">
            <a:avLst/>
          </a:prstGeom>
          <a:noFill/>
          <a:ln>
            <a:noFill/>
          </a:ln>
        </p:spPr>
      </p:pic>
      <p:pic>
        <p:nvPicPr>
          <p:cNvPr id="226" name="Google Shape;226;p34"/>
          <p:cNvPicPr preferRelativeResize="0"/>
          <p:nvPr/>
        </p:nvPicPr>
        <p:blipFill>
          <a:blip r:embed="rId6">
            <a:alphaModFix/>
          </a:blip>
          <a:stretch>
            <a:fillRect/>
          </a:stretch>
        </p:blipFill>
        <p:spPr>
          <a:xfrm>
            <a:off x="1358725" y="2039600"/>
            <a:ext cx="6991350" cy="2543175"/>
          </a:xfrm>
          <a:prstGeom prst="rect">
            <a:avLst/>
          </a:prstGeom>
          <a:noFill/>
          <a:ln>
            <a:noFill/>
          </a:ln>
        </p:spPr>
      </p:pic>
      <p:pic>
        <p:nvPicPr>
          <p:cNvPr id="227" name="Google Shape;227;p34"/>
          <p:cNvPicPr preferRelativeResize="0"/>
          <p:nvPr/>
        </p:nvPicPr>
        <p:blipFill>
          <a:blip r:embed="rId7">
            <a:alphaModFix/>
          </a:blip>
          <a:stretch>
            <a:fillRect/>
          </a:stretch>
        </p:blipFill>
        <p:spPr>
          <a:xfrm>
            <a:off x="2586125" y="4582775"/>
            <a:ext cx="4743450" cy="342900"/>
          </a:xfrm>
          <a:prstGeom prst="rect">
            <a:avLst/>
          </a:prstGeom>
          <a:noFill/>
          <a:ln>
            <a:noFill/>
          </a:ln>
        </p:spPr>
      </p:pic>
      <p:sp>
        <p:nvSpPr>
          <p:cNvPr id="228" name="Google Shape;228;p34"/>
          <p:cNvSpPr/>
          <p:nvPr/>
        </p:nvSpPr>
        <p:spPr>
          <a:xfrm>
            <a:off x="7329575" y="59200"/>
            <a:ext cx="747600" cy="5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Calibri"/>
                <a:ea typeface="Calibri"/>
                <a:cs typeface="Calibri"/>
                <a:sym typeface="Calibri"/>
              </a:rPr>
              <a:t>Comparison with varying D</a:t>
            </a:r>
            <a:r>
              <a:rPr baseline="-25000" lang="en" sz="800">
                <a:solidFill>
                  <a:schemeClr val="dk1"/>
                </a:solidFill>
                <a:latin typeface="Calibri"/>
                <a:ea typeface="Calibri"/>
                <a:cs typeface="Calibri"/>
                <a:sym typeface="Calibri"/>
              </a:rPr>
              <a:t>o</a:t>
            </a:r>
            <a:r>
              <a:rPr lang="en" sz="800">
                <a:solidFill>
                  <a:schemeClr val="dk1"/>
                </a:solidFill>
                <a:latin typeface="Calibri"/>
                <a:ea typeface="Calibri"/>
                <a:cs typeface="Calibri"/>
                <a:sym typeface="Calibri"/>
              </a:rPr>
              <a:t> in results</a:t>
            </a:r>
            <a:endParaRPr sz="1500"/>
          </a:p>
        </p:txBody>
      </p:sp>
      <p:cxnSp>
        <p:nvCxnSpPr>
          <p:cNvPr id="229" name="Google Shape;229;p34"/>
          <p:cNvCxnSpPr/>
          <p:nvPr/>
        </p:nvCxnSpPr>
        <p:spPr>
          <a:xfrm flipH="1" rot="5400000">
            <a:off x="7363750" y="626500"/>
            <a:ext cx="518100" cy="414300"/>
          </a:xfrm>
          <a:prstGeom prst="curvedConnector3">
            <a:avLst>
              <a:gd fmla="val 50000"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5"/>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Filter Comparison</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235" name="Google Shape;235;p35"/>
          <p:cNvPicPr preferRelativeResize="0"/>
          <p:nvPr/>
        </p:nvPicPr>
        <p:blipFill>
          <a:blip r:embed="rId4">
            <a:alphaModFix/>
          </a:blip>
          <a:stretch>
            <a:fillRect/>
          </a:stretch>
        </p:blipFill>
        <p:spPr>
          <a:xfrm>
            <a:off x="326675" y="953478"/>
            <a:ext cx="8490649" cy="40672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6"/>
          <p:cNvSpPr txBox="1"/>
          <p:nvPr>
            <p:ph type="title"/>
          </p:nvPr>
        </p:nvSpPr>
        <p:spPr>
          <a:xfrm>
            <a:off x="457200" y="205975"/>
            <a:ext cx="45012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Methodology of comparison wrt noise</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sp>
        <p:nvSpPr>
          <p:cNvPr id="241" name="Google Shape;241;p36"/>
          <p:cNvSpPr txBox="1"/>
          <p:nvPr/>
        </p:nvSpPr>
        <p:spPr>
          <a:xfrm>
            <a:off x="370025" y="791875"/>
            <a:ext cx="8496000" cy="3930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650">
                <a:solidFill>
                  <a:srgbClr val="AF00DB"/>
                </a:solidFill>
                <a:highlight>
                  <a:srgbClr val="FFFFFE"/>
                </a:highlight>
                <a:latin typeface="Courier New"/>
                <a:ea typeface="Courier New"/>
                <a:cs typeface="Courier New"/>
                <a:sym typeface="Courier New"/>
              </a:rPr>
              <a:t>import</a:t>
            </a:r>
            <a:r>
              <a:rPr lang="en" sz="650">
                <a:solidFill>
                  <a:schemeClr val="dk1"/>
                </a:solidFill>
                <a:highlight>
                  <a:srgbClr val="FFFFFE"/>
                </a:highlight>
                <a:latin typeface="Courier New"/>
                <a:ea typeface="Courier New"/>
                <a:cs typeface="Courier New"/>
                <a:sym typeface="Courier New"/>
              </a:rPr>
              <a:t> random</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rgbClr val="0000FF"/>
                </a:solidFill>
                <a:highlight>
                  <a:srgbClr val="FFFFFE"/>
                </a:highlight>
                <a:latin typeface="Courier New"/>
                <a:ea typeface="Courier New"/>
                <a:cs typeface="Courier New"/>
                <a:sym typeface="Courier New"/>
              </a:rPr>
              <a:t>def</a:t>
            </a:r>
            <a:r>
              <a:rPr lang="en" sz="650">
                <a:solidFill>
                  <a:schemeClr val="dk1"/>
                </a:solidFill>
                <a:highlight>
                  <a:srgbClr val="FFFFFE"/>
                </a:highlight>
                <a:latin typeface="Courier New"/>
                <a:ea typeface="Courier New"/>
                <a:cs typeface="Courier New"/>
                <a:sym typeface="Courier New"/>
              </a:rPr>
              <a:t> </a:t>
            </a:r>
            <a:r>
              <a:rPr lang="en" sz="650">
                <a:solidFill>
                  <a:srgbClr val="795E26"/>
                </a:solidFill>
                <a:highlight>
                  <a:srgbClr val="FFFFFE"/>
                </a:highlight>
                <a:latin typeface="Courier New"/>
                <a:ea typeface="Courier New"/>
                <a:cs typeface="Courier New"/>
                <a:sym typeface="Courier New"/>
              </a:rPr>
              <a:t>sp_noise</a:t>
            </a:r>
            <a:r>
              <a:rPr lang="en" sz="650">
                <a:solidFill>
                  <a:schemeClr val="dk1"/>
                </a:solidFill>
                <a:highlight>
                  <a:srgbClr val="FFFFFE"/>
                </a:highlight>
                <a:latin typeface="Courier New"/>
                <a:ea typeface="Courier New"/>
                <a:cs typeface="Courier New"/>
                <a:sym typeface="Courier New"/>
              </a:rPr>
              <a:t>(</a:t>
            </a:r>
            <a:r>
              <a:rPr lang="en" sz="650">
                <a:solidFill>
                  <a:srgbClr val="001080"/>
                </a:solidFill>
                <a:highlight>
                  <a:srgbClr val="FFFFFE"/>
                </a:highlight>
                <a:latin typeface="Courier New"/>
                <a:ea typeface="Courier New"/>
                <a:cs typeface="Courier New"/>
                <a:sym typeface="Courier New"/>
              </a:rPr>
              <a:t>image</a:t>
            </a:r>
            <a:r>
              <a:rPr lang="en" sz="650">
                <a:solidFill>
                  <a:schemeClr val="dk1"/>
                </a:solidFill>
                <a:highlight>
                  <a:srgbClr val="FFFFFE"/>
                </a:highlight>
                <a:latin typeface="Courier New"/>
                <a:ea typeface="Courier New"/>
                <a:cs typeface="Courier New"/>
                <a:sym typeface="Courier New"/>
              </a:rPr>
              <a:t>,</a:t>
            </a:r>
            <a:r>
              <a:rPr lang="en" sz="650">
                <a:solidFill>
                  <a:srgbClr val="001080"/>
                </a:solidFill>
                <a:highlight>
                  <a:srgbClr val="FFFFFE"/>
                </a:highlight>
                <a:latin typeface="Courier New"/>
                <a:ea typeface="Courier New"/>
                <a:cs typeface="Courier New"/>
                <a:sym typeface="Courier New"/>
              </a:rPr>
              <a:t>prob</a:t>
            </a: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31515"/>
                </a:solidFill>
                <a:highlight>
                  <a:srgbClr val="FFFFFE"/>
                </a:highlight>
                <a:latin typeface="Courier New"/>
                <a:ea typeface="Courier New"/>
                <a:cs typeface="Courier New"/>
                <a:sym typeface="Courier New"/>
              </a:rPr>
              <a:t>'''</a:t>
            </a:r>
            <a:endParaRPr sz="6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rgbClr val="A31515"/>
                </a:solidFill>
                <a:highlight>
                  <a:srgbClr val="FFFFFE"/>
                </a:highlight>
                <a:latin typeface="Courier New"/>
                <a:ea typeface="Courier New"/>
                <a:cs typeface="Courier New"/>
                <a:sym typeface="Courier New"/>
              </a:rPr>
              <a:t>    Add salt and pepper noise to image</a:t>
            </a:r>
            <a:endParaRPr sz="6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rgbClr val="A31515"/>
                </a:solidFill>
                <a:highlight>
                  <a:srgbClr val="FFFFFE"/>
                </a:highlight>
                <a:latin typeface="Courier New"/>
                <a:ea typeface="Courier New"/>
                <a:cs typeface="Courier New"/>
                <a:sym typeface="Courier New"/>
              </a:rPr>
              <a:t>    prob: Probability of the noise</a:t>
            </a:r>
            <a:endParaRPr sz="6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rgbClr val="A31515"/>
                </a:solidFill>
                <a:highlight>
                  <a:srgbClr val="FFFFFE"/>
                </a:highlight>
                <a:latin typeface="Courier New"/>
                <a:ea typeface="Courier New"/>
                <a:cs typeface="Courier New"/>
                <a:sym typeface="Courier New"/>
              </a:rPr>
              <a:t>    '''</a:t>
            </a:r>
            <a:endParaRPr sz="650">
              <a:solidFill>
                <a:srgbClr val="A31515"/>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output = np.zeros(image.shape,np.uint8)</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thres = </a:t>
            </a:r>
            <a:r>
              <a:rPr lang="en" sz="650">
                <a:solidFill>
                  <a:srgbClr val="09885A"/>
                </a:solidFill>
                <a:highlight>
                  <a:srgbClr val="FFFFFE"/>
                </a:highlight>
                <a:latin typeface="Courier New"/>
                <a:ea typeface="Courier New"/>
                <a:cs typeface="Courier New"/>
                <a:sym typeface="Courier New"/>
              </a:rPr>
              <a:t>1</a:t>
            </a:r>
            <a:r>
              <a:rPr lang="en" sz="650">
                <a:solidFill>
                  <a:schemeClr val="dk1"/>
                </a:solidFill>
                <a:highlight>
                  <a:srgbClr val="FFFFFE"/>
                </a:highlight>
                <a:latin typeface="Courier New"/>
                <a:ea typeface="Courier New"/>
                <a:cs typeface="Courier New"/>
                <a:sym typeface="Courier New"/>
              </a:rPr>
              <a:t> - prob </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F00DB"/>
                </a:solidFill>
                <a:highlight>
                  <a:srgbClr val="FFFFFE"/>
                </a:highlight>
                <a:latin typeface="Courier New"/>
                <a:ea typeface="Courier New"/>
                <a:cs typeface="Courier New"/>
                <a:sym typeface="Courier New"/>
              </a:rPr>
              <a:t>for</a:t>
            </a:r>
            <a:r>
              <a:rPr lang="en" sz="650">
                <a:solidFill>
                  <a:schemeClr val="dk1"/>
                </a:solidFill>
                <a:highlight>
                  <a:srgbClr val="FFFFFE"/>
                </a:highlight>
                <a:latin typeface="Courier New"/>
                <a:ea typeface="Courier New"/>
                <a:cs typeface="Courier New"/>
                <a:sym typeface="Courier New"/>
              </a:rPr>
              <a:t> i </a:t>
            </a:r>
            <a:r>
              <a:rPr lang="en" sz="650">
                <a:solidFill>
                  <a:srgbClr val="0000FF"/>
                </a:solidFill>
                <a:highlight>
                  <a:srgbClr val="FFFFFE"/>
                </a:highlight>
                <a:latin typeface="Courier New"/>
                <a:ea typeface="Courier New"/>
                <a:cs typeface="Courier New"/>
                <a:sym typeface="Courier New"/>
              </a:rPr>
              <a:t>in</a:t>
            </a:r>
            <a:r>
              <a:rPr lang="en" sz="650">
                <a:solidFill>
                  <a:schemeClr val="dk1"/>
                </a:solidFill>
                <a:highlight>
                  <a:srgbClr val="FFFFFE"/>
                </a:highlight>
                <a:latin typeface="Courier New"/>
                <a:ea typeface="Courier New"/>
                <a:cs typeface="Courier New"/>
                <a:sym typeface="Courier New"/>
              </a:rPr>
              <a:t> </a:t>
            </a:r>
            <a:r>
              <a:rPr lang="en" sz="650">
                <a:solidFill>
                  <a:srgbClr val="795E26"/>
                </a:solidFill>
                <a:highlight>
                  <a:srgbClr val="FFFFFE"/>
                </a:highlight>
                <a:latin typeface="Courier New"/>
                <a:ea typeface="Courier New"/>
                <a:cs typeface="Courier New"/>
                <a:sym typeface="Courier New"/>
              </a:rPr>
              <a:t>range</a:t>
            </a:r>
            <a:r>
              <a:rPr lang="en" sz="650">
                <a:solidFill>
                  <a:schemeClr val="dk1"/>
                </a:solidFill>
                <a:highlight>
                  <a:srgbClr val="FFFFFE"/>
                </a:highlight>
                <a:latin typeface="Courier New"/>
                <a:ea typeface="Courier New"/>
                <a:cs typeface="Courier New"/>
                <a:sym typeface="Courier New"/>
              </a:rPr>
              <a:t>(image.shape[</a:t>
            </a:r>
            <a:r>
              <a:rPr lang="en" sz="650">
                <a:solidFill>
                  <a:srgbClr val="09885A"/>
                </a:solidFill>
                <a:highlight>
                  <a:srgbClr val="FFFFFE"/>
                </a:highlight>
                <a:latin typeface="Courier New"/>
                <a:ea typeface="Courier New"/>
                <a:cs typeface="Courier New"/>
                <a:sym typeface="Courier New"/>
              </a:rPr>
              <a:t>0</a:t>
            </a: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F00DB"/>
                </a:solidFill>
                <a:highlight>
                  <a:srgbClr val="FFFFFE"/>
                </a:highlight>
                <a:latin typeface="Courier New"/>
                <a:ea typeface="Courier New"/>
                <a:cs typeface="Courier New"/>
                <a:sym typeface="Courier New"/>
              </a:rPr>
              <a:t>for</a:t>
            </a:r>
            <a:r>
              <a:rPr lang="en" sz="650">
                <a:solidFill>
                  <a:schemeClr val="dk1"/>
                </a:solidFill>
                <a:highlight>
                  <a:srgbClr val="FFFFFE"/>
                </a:highlight>
                <a:latin typeface="Courier New"/>
                <a:ea typeface="Courier New"/>
                <a:cs typeface="Courier New"/>
                <a:sym typeface="Courier New"/>
              </a:rPr>
              <a:t> j </a:t>
            </a:r>
            <a:r>
              <a:rPr lang="en" sz="650">
                <a:solidFill>
                  <a:srgbClr val="0000FF"/>
                </a:solidFill>
                <a:highlight>
                  <a:srgbClr val="FFFFFE"/>
                </a:highlight>
                <a:latin typeface="Courier New"/>
                <a:ea typeface="Courier New"/>
                <a:cs typeface="Courier New"/>
                <a:sym typeface="Courier New"/>
              </a:rPr>
              <a:t>in</a:t>
            </a:r>
            <a:r>
              <a:rPr lang="en" sz="650">
                <a:solidFill>
                  <a:schemeClr val="dk1"/>
                </a:solidFill>
                <a:highlight>
                  <a:srgbClr val="FFFFFE"/>
                </a:highlight>
                <a:latin typeface="Courier New"/>
                <a:ea typeface="Courier New"/>
                <a:cs typeface="Courier New"/>
                <a:sym typeface="Courier New"/>
              </a:rPr>
              <a:t> </a:t>
            </a:r>
            <a:r>
              <a:rPr lang="en" sz="650">
                <a:solidFill>
                  <a:srgbClr val="795E26"/>
                </a:solidFill>
                <a:highlight>
                  <a:srgbClr val="FFFFFE"/>
                </a:highlight>
                <a:latin typeface="Courier New"/>
                <a:ea typeface="Courier New"/>
                <a:cs typeface="Courier New"/>
                <a:sym typeface="Courier New"/>
              </a:rPr>
              <a:t>range</a:t>
            </a:r>
            <a:r>
              <a:rPr lang="en" sz="650">
                <a:solidFill>
                  <a:schemeClr val="dk1"/>
                </a:solidFill>
                <a:highlight>
                  <a:srgbClr val="FFFFFE"/>
                </a:highlight>
                <a:latin typeface="Courier New"/>
                <a:ea typeface="Courier New"/>
                <a:cs typeface="Courier New"/>
                <a:sym typeface="Courier New"/>
              </a:rPr>
              <a:t>(image.shape[</a:t>
            </a:r>
            <a:r>
              <a:rPr lang="en" sz="650">
                <a:solidFill>
                  <a:srgbClr val="09885A"/>
                </a:solidFill>
                <a:highlight>
                  <a:srgbClr val="FFFFFE"/>
                </a:highlight>
                <a:latin typeface="Courier New"/>
                <a:ea typeface="Courier New"/>
                <a:cs typeface="Courier New"/>
                <a:sym typeface="Courier New"/>
              </a:rPr>
              <a:t>1</a:t>
            </a: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rdn = random.random()</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F00DB"/>
                </a:solidFill>
                <a:highlight>
                  <a:srgbClr val="FFFFFE"/>
                </a:highlight>
                <a:latin typeface="Courier New"/>
                <a:ea typeface="Courier New"/>
                <a:cs typeface="Courier New"/>
                <a:sym typeface="Courier New"/>
              </a:rPr>
              <a:t>if</a:t>
            </a:r>
            <a:r>
              <a:rPr lang="en" sz="650">
                <a:solidFill>
                  <a:schemeClr val="dk1"/>
                </a:solidFill>
                <a:highlight>
                  <a:srgbClr val="FFFFFE"/>
                </a:highlight>
                <a:latin typeface="Courier New"/>
                <a:ea typeface="Courier New"/>
                <a:cs typeface="Courier New"/>
                <a:sym typeface="Courier New"/>
              </a:rPr>
              <a:t> rdn &lt; prob:</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output[i][j] = </a:t>
            </a:r>
            <a:r>
              <a:rPr lang="en" sz="650">
                <a:solidFill>
                  <a:srgbClr val="09885A"/>
                </a:solidFill>
                <a:highlight>
                  <a:srgbClr val="FFFFFE"/>
                </a:highlight>
                <a:latin typeface="Courier New"/>
                <a:ea typeface="Courier New"/>
                <a:cs typeface="Courier New"/>
                <a:sym typeface="Courier New"/>
              </a:rPr>
              <a:t>0</a:t>
            </a:r>
            <a:endParaRPr sz="6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F00DB"/>
                </a:solidFill>
                <a:highlight>
                  <a:srgbClr val="FFFFFE"/>
                </a:highlight>
                <a:latin typeface="Courier New"/>
                <a:ea typeface="Courier New"/>
                <a:cs typeface="Courier New"/>
                <a:sym typeface="Courier New"/>
              </a:rPr>
              <a:t>elif</a:t>
            </a:r>
            <a:r>
              <a:rPr lang="en" sz="650">
                <a:solidFill>
                  <a:schemeClr val="dk1"/>
                </a:solidFill>
                <a:highlight>
                  <a:srgbClr val="FFFFFE"/>
                </a:highlight>
                <a:latin typeface="Courier New"/>
                <a:ea typeface="Courier New"/>
                <a:cs typeface="Courier New"/>
                <a:sym typeface="Courier New"/>
              </a:rPr>
              <a:t> rdn &gt; thres:</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output[i][j] = </a:t>
            </a:r>
            <a:r>
              <a:rPr lang="en" sz="650">
                <a:solidFill>
                  <a:srgbClr val="09885A"/>
                </a:solidFill>
                <a:highlight>
                  <a:srgbClr val="FFFFFE"/>
                </a:highlight>
                <a:latin typeface="Courier New"/>
                <a:ea typeface="Courier New"/>
                <a:cs typeface="Courier New"/>
                <a:sym typeface="Courier New"/>
              </a:rPr>
              <a:t>255</a:t>
            </a:r>
            <a:endParaRPr sz="650">
              <a:solidFill>
                <a:srgbClr val="09885A"/>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F00DB"/>
                </a:solidFill>
                <a:highlight>
                  <a:srgbClr val="FFFFFE"/>
                </a:highlight>
                <a:latin typeface="Courier New"/>
                <a:ea typeface="Courier New"/>
                <a:cs typeface="Courier New"/>
                <a:sym typeface="Courier New"/>
              </a:rPr>
              <a:t>else</a:t>
            </a: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output[i][j] = image[i][j]</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a:t>
            </a:r>
            <a:r>
              <a:rPr lang="en" sz="650">
                <a:solidFill>
                  <a:srgbClr val="AF00DB"/>
                </a:solidFill>
                <a:highlight>
                  <a:srgbClr val="FFFFFE"/>
                </a:highlight>
                <a:latin typeface="Courier New"/>
                <a:ea typeface="Courier New"/>
                <a:cs typeface="Courier New"/>
                <a:sym typeface="Courier New"/>
              </a:rPr>
              <a:t>return</a:t>
            </a:r>
            <a:r>
              <a:rPr lang="en" sz="650">
                <a:solidFill>
                  <a:schemeClr val="dk1"/>
                </a:solidFill>
                <a:highlight>
                  <a:srgbClr val="FFFFFE"/>
                </a:highlight>
                <a:latin typeface="Courier New"/>
                <a:ea typeface="Courier New"/>
                <a:cs typeface="Courier New"/>
                <a:sym typeface="Courier New"/>
              </a:rPr>
              <a:t> output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image = cv2.imread(</a:t>
            </a:r>
            <a:r>
              <a:rPr lang="en" sz="650">
                <a:solidFill>
                  <a:srgbClr val="A31515"/>
                </a:solidFill>
                <a:highlight>
                  <a:srgbClr val="FFFFFE"/>
                </a:highlight>
                <a:latin typeface="Courier New"/>
                <a:ea typeface="Courier New"/>
                <a:cs typeface="Courier New"/>
                <a:sym typeface="Courier New"/>
              </a:rPr>
              <a:t>'100.jpg'</a:t>
            </a:r>
            <a:r>
              <a:rPr lang="en" sz="650">
                <a:solidFill>
                  <a:schemeClr val="dk1"/>
                </a:solidFill>
                <a:highlight>
                  <a:srgbClr val="FFFFFE"/>
                </a:highlight>
                <a:latin typeface="Courier New"/>
                <a:ea typeface="Courier New"/>
                <a:cs typeface="Courier New"/>
                <a:sym typeface="Courier New"/>
              </a:rPr>
              <a:t>,</a:t>
            </a:r>
            <a:r>
              <a:rPr lang="en" sz="650">
                <a:solidFill>
                  <a:srgbClr val="09885A"/>
                </a:solidFill>
                <a:highlight>
                  <a:srgbClr val="FFFFFE"/>
                </a:highlight>
                <a:latin typeface="Courier New"/>
                <a:ea typeface="Courier New"/>
                <a:cs typeface="Courier New"/>
                <a:sym typeface="Courier New"/>
              </a:rPr>
              <a:t>0</a:t>
            </a:r>
            <a:r>
              <a:rPr lang="en" sz="650">
                <a:solidFill>
                  <a:schemeClr val="dk1"/>
                </a:solidFill>
                <a:highlight>
                  <a:srgbClr val="FFFFFE"/>
                </a:highlight>
                <a:latin typeface="Courier New"/>
                <a:ea typeface="Courier New"/>
                <a:cs typeface="Courier New"/>
                <a:sym typeface="Courier New"/>
              </a:rPr>
              <a:t>) </a:t>
            </a:r>
            <a:r>
              <a:rPr lang="en" sz="650">
                <a:solidFill>
                  <a:srgbClr val="008000"/>
                </a:solidFill>
                <a:highlight>
                  <a:srgbClr val="FFFFFE"/>
                </a:highlight>
                <a:latin typeface="Courier New"/>
                <a:ea typeface="Courier New"/>
                <a:cs typeface="Courier New"/>
                <a:sym typeface="Courier New"/>
              </a:rPr>
              <a:t># Only for grayscale image</a:t>
            </a:r>
            <a:endParaRPr sz="650">
              <a:solidFill>
                <a:srgbClr val="008000"/>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rgbClr val="AF00DB"/>
                </a:solidFill>
                <a:highlight>
                  <a:srgbClr val="FFFFFE"/>
                </a:highlight>
                <a:latin typeface="Courier New"/>
                <a:ea typeface="Courier New"/>
                <a:cs typeface="Courier New"/>
                <a:sym typeface="Courier New"/>
              </a:rPr>
              <a:t>for</a:t>
            </a:r>
            <a:r>
              <a:rPr lang="en" sz="650">
                <a:solidFill>
                  <a:schemeClr val="dk1"/>
                </a:solidFill>
                <a:highlight>
                  <a:srgbClr val="FFFFFE"/>
                </a:highlight>
                <a:latin typeface="Courier New"/>
                <a:ea typeface="Courier New"/>
                <a:cs typeface="Courier New"/>
                <a:sym typeface="Courier New"/>
              </a:rPr>
              <a:t> k </a:t>
            </a:r>
            <a:r>
              <a:rPr lang="en" sz="650">
                <a:solidFill>
                  <a:srgbClr val="0000FF"/>
                </a:solidFill>
                <a:highlight>
                  <a:srgbClr val="FFFFFE"/>
                </a:highlight>
                <a:latin typeface="Courier New"/>
                <a:ea typeface="Courier New"/>
                <a:cs typeface="Courier New"/>
                <a:sym typeface="Courier New"/>
              </a:rPr>
              <a:t>in</a:t>
            </a:r>
            <a:r>
              <a:rPr lang="en" sz="650">
                <a:solidFill>
                  <a:schemeClr val="dk1"/>
                </a:solidFill>
                <a:highlight>
                  <a:srgbClr val="FFFFFE"/>
                </a:highlight>
                <a:latin typeface="Courier New"/>
                <a:ea typeface="Courier New"/>
                <a:cs typeface="Courier New"/>
                <a:sym typeface="Courier New"/>
              </a:rPr>
              <a:t> </a:t>
            </a:r>
            <a:r>
              <a:rPr lang="en" sz="650">
                <a:solidFill>
                  <a:srgbClr val="795E26"/>
                </a:solidFill>
                <a:highlight>
                  <a:srgbClr val="FFFFFE"/>
                </a:highlight>
                <a:latin typeface="Courier New"/>
                <a:ea typeface="Courier New"/>
                <a:cs typeface="Courier New"/>
                <a:sym typeface="Courier New"/>
              </a:rPr>
              <a:t>range</a:t>
            </a:r>
            <a:r>
              <a:rPr lang="en" sz="650">
                <a:solidFill>
                  <a:schemeClr val="dk1"/>
                </a:solidFill>
                <a:highlight>
                  <a:srgbClr val="FFFFFE"/>
                </a:highlight>
                <a:latin typeface="Courier New"/>
                <a:ea typeface="Courier New"/>
                <a:cs typeface="Courier New"/>
                <a:sym typeface="Courier New"/>
              </a:rPr>
              <a:t>(</a:t>
            </a:r>
            <a:r>
              <a:rPr lang="en" sz="650">
                <a:solidFill>
                  <a:srgbClr val="09885A"/>
                </a:solidFill>
                <a:highlight>
                  <a:srgbClr val="FFFFFE"/>
                </a:highlight>
                <a:latin typeface="Courier New"/>
                <a:ea typeface="Courier New"/>
                <a:cs typeface="Courier New"/>
                <a:sym typeface="Courier New"/>
              </a:rPr>
              <a:t>9</a:t>
            </a: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noise_img = sp_noise(image,</a:t>
            </a:r>
            <a:r>
              <a:rPr lang="en" sz="650">
                <a:solidFill>
                  <a:srgbClr val="09885A"/>
                </a:solidFill>
                <a:highlight>
                  <a:srgbClr val="FFFFFE"/>
                </a:highlight>
                <a:latin typeface="Courier New"/>
                <a:ea typeface="Courier New"/>
                <a:cs typeface="Courier New"/>
                <a:sym typeface="Courier New"/>
              </a:rPr>
              <a:t>0.05</a:t>
            </a:r>
            <a:r>
              <a:rPr lang="en" sz="650">
                <a:solidFill>
                  <a:schemeClr val="dk1"/>
                </a:solidFill>
                <a:highlight>
                  <a:srgbClr val="FFFFFE"/>
                </a:highlight>
                <a:latin typeface="Courier New"/>
                <a:ea typeface="Courier New"/>
                <a:cs typeface="Courier New"/>
                <a:sym typeface="Courier New"/>
              </a:rPr>
              <a:t>*(k+</a:t>
            </a:r>
            <a:r>
              <a:rPr lang="en" sz="650">
                <a:solidFill>
                  <a:srgbClr val="09885A"/>
                </a:solidFill>
                <a:highlight>
                  <a:srgbClr val="FFFFFE"/>
                </a:highlight>
                <a:latin typeface="Courier New"/>
                <a:ea typeface="Courier New"/>
                <a:cs typeface="Courier New"/>
                <a:sym typeface="Courier New"/>
              </a:rPr>
              <a:t>1</a:t>
            </a:r>
            <a:r>
              <a:rPr lang="en" sz="650">
                <a:solidFill>
                  <a:schemeClr val="dk1"/>
                </a:solidFill>
                <a:highlight>
                  <a:srgbClr val="FFFFFE"/>
                </a:highlight>
                <a:latin typeface="Courier New"/>
                <a:ea typeface="Courier New"/>
                <a:cs typeface="Courier New"/>
                <a:sym typeface="Courier New"/>
              </a:rPr>
              <a:t>))</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650">
                <a:solidFill>
                  <a:schemeClr val="dk1"/>
                </a:solidFill>
                <a:highlight>
                  <a:srgbClr val="FFFFFE"/>
                </a:highlight>
                <a:latin typeface="Courier New"/>
                <a:ea typeface="Courier New"/>
                <a:cs typeface="Courier New"/>
                <a:sym typeface="Courier New"/>
              </a:rPr>
              <a:t>  cv2.imwrite(</a:t>
            </a:r>
            <a:r>
              <a:rPr lang="en" sz="650">
                <a:solidFill>
                  <a:srgbClr val="A31515"/>
                </a:solidFill>
                <a:highlight>
                  <a:srgbClr val="FFFFFE"/>
                </a:highlight>
                <a:latin typeface="Courier New"/>
                <a:ea typeface="Courier New"/>
                <a:cs typeface="Courier New"/>
                <a:sym typeface="Courier New"/>
              </a:rPr>
              <a:t>'sp_noise'</a:t>
            </a:r>
            <a:r>
              <a:rPr lang="en" sz="650">
                <a:solidFill>
                  <a:schemeClr val="dk1"/>
                </a:solidFill>
                <a:highlight>
                  <a:srgbClr val="FFFFFE"/>
                </a:highlight>
                <a:latin typeface="Courier New"/>
                <a:ea typeface="Courier New"/>
                <a:cs typeface="Courier New"/>
                <a:sym typeface="Courier New"/>
              </a:rPr>
              <a:t>+</a:t>
            </a:r>
            <a:r>
              <a:rPr lang="en" sz="650">
                <a:solidFill>
                  <a:srgbClr val="267F99"/>
                </a:solidFill>
                <a:highlight>
                  <a:srgbClr val="FFFFFE"/>
                </a:highlight>
                <a:latin typeface="Courier New"/>
                <a:ea typeface="Courier New"/>
                <a:cs typeface="Courier New"/>
                <a:sym typeface="Courier New"/>
              </a:rPr>
              <a:t>str</a:t>
            </a:r>
            <a:r>
              <a:rPr lang="en" sz="650">
                <a:solidFill>
                  <a:schemeClr val="dk1"/>
                </a:solidFill>
                <a:highlight>
                  <a:srgbClr val="FFFFFE"/>
                </a:highlight>
                <a:latin typeface="Courier New"/>
                <a:ea typeface="Courier New"/>
                <a:cs typeface="Courier New"/>
                <a:sym typeface="Courier New"/>
              </a:rPr>
              <a:t>(k+</a:t>
            </a:r>
            <a:r>
              <a:rPr lang="en" sz="650">
                <a:solidFill>
                  <a:srgbClr val="09885A"/>
                </a:solidFill>
                <a:highlight>
                  <a:srgbClr val="FFFFFE"/>
                </a:highlight>
                <a:latin typeface="Courier New"/>
                <a:ea typeface="Courier New"/>
                <a:cs typeface="Courier New"/>
                <a:sym typeface="Courier New"/>
              </a:rPr>
              <a:t>1</a:t>
            </a:r>
            <a:r>
              <a:rPr lang="en" sz="650">
                <a:solidFill>
                  <a:schemeClr val="dk1"/>
                </a:solidFill>
                <a:highlight>
                  <a:srgbClr val="FFFFFE"/>
                </a:highlight>
                <a:latin typeface="Courier New"/>
                <a:ea typeface="Courier New"/>
                <a:cs typeface="Courier New"/>
                <a:sym typeface="Courier New"/>
              </a:rPr>
              <a:t>)+</a:t>
            </a:r>
            <a:r>
              <a:rPr lang="en" sz="650">
                <a:solidFill>
                  <a:srgbClr val="A31515"/>
                </a:solidFill>
                <a:highlight>
                  <a:srgbClr val="FFFFFE"/>
                </a:highlight>
                <a:latin typeface="Courier New"/>
                <a:ea typeface="Courier New"/>
                <a:cs typeface="Courier New"/>
                <a:sym typeface="Courier New"/>
              </a:rPr>
              <a:t>'.jpg'</a:t>
            </a:r>
            <a:r>
              <a:rPr lang="en" sz="650">
                <a:solidFill>
                  <a:schemeClr val="dk1"/>
                </a:solidFill>
                <a:highlight>
                  <a:srgbClr val="FFFFFE"/>
                </a:highlight>
                <a:latin typeface="Courier New"/>
                <a:ea typeface="Courier New"/>
                <a:cs typeface="Courier New"/>
                <a:sym typeface="Courier New"/>
              </a:rPr>
              <a:t>, noise_img)</a:t>
            </a:r>
            <a:endParaRPr sz="65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6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
        <p:nvSpPr>
          <p:cNvPr id="242" name="Google Shape;242;p36"/>
          <p:cNvSpPr/>
          <p:nvPr/>
        </p:nvSpPr>
        <p:spPr>
          <a:xfrm>
            <a:off x="6279375" y="814075"/>
            <a:ext cx="903000" cy="414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a:t>
            </a:r>
            <a:endParaRPr/>
          </a:p>
        </p:txBody>
      </p:sp>
      <p:sp>
        <p:nvSpPr>
          <p:cNvPr id="243" name="Google Shape;243;p36"/>
          <p:cNvSpPr/>
          <p:nvPr/>
        </p:nvSpPr>
        <p:spPr>
          <a:xfrm>
            <a:off x="5639325" y="1635550"/>
            <a:ext cx="2183100" cy="51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Generated images with </a:t>
            </a:r>
            <a:r>
              <a:rPr lang="en"/>
              <a:t>different</a:t>
            </a:r>
            <a:r>
              <a:rPr lang="en"/>
              <a:t> noise levels</a:t>
            </a:r>
            <a:endParaRPr/>
          </a:p>
        </p:txBody>
      </p:sp>
      <p:sp>
        <p:nvSpPr>
          <p:cNvPr id="244" name="Google Shape;244;p36"/>
          <p:cNvSpPr/>
          <p:nvPr/>
        </p:nvSpPr>
        <p:spPr>
          <a:xfrm>
            <a:off x="5417325" y="2553025"/>
            <a:ext cx="1073100" cy="50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Low pass filter</a:t>
            </a:r>
            <a:endParaRPr/>
          </a:p>
        </p:txBody>
      </p:sp>
      <p:sp>
        <p:nvSpPr>
          <p:cNvPr id="245" name="Google Shape;245;p36"/>
          <p:cNvSpPr/>
          <p:nvPr/>
        </p:nvSpPr>
        <p:spPr>
          <a:xfrm>
            <a:off x="6998075" y="2553025"/>
            <a:ext cx="1073100" cy="50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High</a:t>
            </a:r>
            <a:r>
              <a:rPr lang="en"/>
              <a:t> pass filter</a:t>
            </a:r>
            <a:endParaRPr/>
          </a:p>
        </p:txBody>
      </p:sp>
      <p:sp>
        <p:nvSpPr>
          <p:cNvPr id="246" name="Google Shape;246;p36"/>
          <p:cNvSpPr/>
          <p:nvPr/>
        </p:nvSpPr>
        <p:spPr>
          <a:xfrm>
            <a:off x="5180500" y="3404325"/>
            <a:ext cx="3189600" cy="510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Comparison with the </a:t>
            </a:r>
            <a:r>
              <a:rPr lang="en"/>
              <a:t>original</a:t>
            </a:r>
            <a:r>
              <a:rPr lang="en"/>
              <a:t> image using different metrics</a:t>
            </a:r>
            <a:endParaRPr/>
          </a:p>
        </p:txBody>
      </p:sp>
      <p:cxnSp>
        <p:nvCxnSpPr>
          <p:cNvPr id="247" name="Google Shape;247;p36"/>
          <p:cNvCxnSpPr>
            <a:stCxn id="242" idx="2"/>
            <a:endCxn id="243" idx="0"/>
          </p:cNvCxnSpPr>
          <p:nvPr/>
        </p:nvCxnSpPr>
        <p:spPr>
          <a:xfrm>
            <a:off x="6730875" y="1228675"/>
            <a:ext cx="0" cy="4068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36"/>
          <p:cNvCxnSpPr>
            <a:stCxn id="243" idx="2"/>
          </p:cNvCxnSpPr>
          <p:nvPr/>
        </p:nvCxnSpPr>
        <p:spPr>
          <a:xfrm flipH="1">
            <a:off x="6372075" y="2146150"/>
            <a:ext cx="358800" cy="4071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36"/>
          <p:cNvCxnSpPr>
            <a:stCxn id="243" idx="2"/>
          </p:cNvCxnSpPr>
          <p:nvPr/>
        </p:nvCxnSpPr>
        <p:spPr>
          <a:xfrm>
            <a:off x="6730875" y="2146150"/>
            <a:ext cx="396000" cy="4071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36"/>
          <p:cNvCxnSpPr>
            <a:stCxn id="244" idx="2"/>
            <a:endCxn id="246" idx="0"/>
          </p:cNvCxnSpPr>
          <p:nvPr/>
        </p:nvCxnSpPr>
        <p:spPr>
          <a:xfrm>
            <a:off x="5953875" y="3056425"/>
            <a:ext cx="821400" cy="3480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6"/>
          <p:cNvCxnSpPr>
            <a:stCxn id="245" idx="2"/>
            <a:endCxn id="246" idx="0"/>
          </p:cNvCxnSpPr>
          <p:nvPr/>
        </p:nvCxnSpPr>
        <p:spPr>
          <a:xfrm flipH="1">
            <a:off x="6775325" y="3056425"/>
            <a:ext cx="759300" cy="34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7"/>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Low Pass Filter</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257" name="Google Shape;257;p37"/>
          <p:cNvPicPr preferRelativeResize="0"/>
          <p:nvPr/>
        </p:nvPicPr>
        <p:blipFill>
          <a:blip r:embed="rId4">
            <a:alphaModFix/>
          </a:blip>
          <a:stretch>
            <a:fillRect/>
          </a:stretch>
        </p:blipFill>
        <p:spPr>
          <a:xfrm>
            <a:off x="474200" y="842450"/>
            <a:ext cx="8195600" cy="1988125"/>
          </a:xfrm>
          <a:prstGeom prst="rect">
            <a:avLst/>
          </a:prstGeom>
          <a:noFill/>
          <a:ln>
            <a:noFill/>
          </a:ln>
        </p:spPr>
      </p:pic>
      <p:pic>
        <p:nvPicPr>
          <p:cNvPr id="258" name="Google Shape;258;p37"/>
          <p:cNvPicPr preferRelativeResize="0"/>
          <p:nvPr/>
        </p:nvPicPr>
        <p:blipFill>
          <a:blip r:embed="rId5">
            <a:alphaModFix/>
          </a:blip>
          <a:stretch>
            <a:fillRect/>
          </a:stretch>
        </p:blipFill>
        <p:spPr>
          <a:xfrm>
            <a:off x="470475" y="2901550"/>
            <a:ext cx="8203054" cy="1988125"/>
          </a:xfrm>
          <a:prstGeom prst="rect">
            <a:avLst/>
          </a:prstGeom>
          <a:noFill/>
          <a:ln>
            <a:noFill/>
          </a:ln>
        </p:spPr>
      </p:pic>
      <p:sp>
        <p:nvSpPr>
          <p:cNvPr id="259" name="Google Shape;259;p37"/>
          <p:cNvSpPr/>
          <p:nvPr/>
        </p:nvSpPr>
        <p:spPr>
          <a:xfrm>
            <a:off x="3123100" y="1635550"/>
            <a:ext cx="185100" cy="22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5913175" y="1635550"/>
            <a:ext cx="185100" cy="1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8769850" y="2597650"/>
            <a:ext cx="407100" cy="5181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5868700" y="3685550"/>
            <a:ext cx="185100" cy="199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3100900" y="3729975"/>
            <a:ext cx="185100" cy="229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7" name="Shape 267"/>
        <p:cNvGrpSpPr/>
        <p:nvPr/>
      </p:nvGrpSpPr>
      <p:grpSpPr>
        <a:xfrm>
          <a:off x="0" y="0"/>
          <a:ext cx="0" cy="0"/>
          <a:chOff x="0" y="0"/>
          <a:chExt cx="0" cy="0"/>
        </a:xfrm>
      </p:grpSpPr>
      <p:sp>
        <p:nvSpPr>
          <p:cNvPr id="268" name="Google Shape;268;p38"/>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High</a:t>
            </a:r>
            <a:r>
              <a:rPr lang="en" sz="1900">
                <a:solidFill>
                  <a:srgbClr val="0070C0"/>
                </a:solidFill>
                <a:latin typeface="Arial"/>
                <a:ea typeface="Arial"/>
                <a:cs typeface="Arial"/>
                <a:sym typeface="Arial"/>
              </a:rPr>
              <a:t> Pass Filter:</a:t>
            </a:r>
            <a:endParaRPr sz="1900">
              <a:solidFill>
                <a:srgbClr val="0070C0"/>
              </a:solidFill>
              <a:latin typeface="Arial"/>
              <a:ea typeface="Arial"/>
              <a:cs typeface="Arial"/>
              <a:sym typeface="Arial"/>
            </a:endParaRPr>
          </a:p>
        </p:txBody>
      </p:sp>
      <p:pic>
        <p:nvPicPr>
          <p:cNvPr id="269" name="Google Shape;269;p38"/>
          <p:cNvPicPr preferRelativeResize="0"/>
          <p:nvPr/>
        </p:nvPicPr>
        <p:blipFill>
          <a:blip r:embed="rId4">
            <a:alphaModFix/>
          </a:blip>
          <a:stretch>
            <a:fillRect/>
          </a:stretch>
        </p:blipFill>
        <p:spPr>
          <a:xfrm>
            <a:off x="226400" y="827650"/>
            <a:ext cx="8388026" cy="2048000"/>
          </a:xfrm>
          <a:prstGeom prst="rect">
            <a:avLst/>
          </a:prstGeom>
          <a:noFill/>
          <a:ln>
            <a:noFill/>
          </a:ln>
        </p:spPr>
      </p:pic>
      <p:pic>
        <p:nvPicPr>
          <p:cNvPr id="270" name="Google Shape;270;p38"/>
          <p:cNvPicPr preferRelativeResize="0"/>
          <p:nvPr/>
        </p:nvPicPr>
        <p:blipFill>
          <a:blip r:embed="rId5">
            <a:alphaModFix/>
          </a:blip>
          <a:stretch>
            <a:fillRect/>
          </a:stretch>
        </p:blipFill>
        <p:spPr>
          <a:xfrm>
            <a:off x="226400" y="2931825"/>
            <a:ext cx="8388025" cy="2031951"/>
          </a:xfrm>
          <a:prstGeom prst="rect">
            <a:avLst/>
          </a:prstGeom>
          <a:noFill/>
          <a:ln>
            <a:noFill/>
          </a:ln>
        </p:spPr>
      </p:pic>
      <p:sp>
        <p:nvSpPr>
          <p:cNvPr id="271" name="Google Shape;271;p38"/>
          <p:cNvSpPr/>
          <p:nvPr/>
        </p:nvSpPr>
        <p:spPr>
          <a:xfrm>
            <a:off x="2982500" y="1665150"/>
            <a:ext cx="199800" cy="1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a:off x="5816950" y="1665150"/>
            <a:ext cx="199800" cy="199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8629250" y="2508850"/>
            <a:ext cx="480900" cy="7548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5772575" y="3847900"/>
            <a:ext cx="199800" cy="199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2893675" y="3907575"/>
            <a:ext cx="236700" cy="199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39"/>
          <p:cNvSpPr txBox="1"/>
          <p:nvPr>
            <p:ph type="title"/>
          </p:nvPr>
        </p:nvSpPr>
        <p:spPr>
          <a:xfrm>
            <a:off x="457200" y="205975"/>
            <a:ext cx="35244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Comparison between filters</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281" name="Google Shape;281;p39"/>
          <p:cNvPicPr preferRelativeResize="0"/>
          <p:nvPr/>
        </p:nvPicPr>
        <p:blipFill>
          <a:blip r:embed="rId4">
            <a:alphaModFix/>
          </a:blip>
          <a:stretch>
            <a:fillRect/>
          </a:stretch>
        </p:blipFill>
        <p:spPr>
          <a:xfrm>
            <a:off x="152400" y="771475"/>
            <a:ext cx="8839203" cy="2127778"/>
          </a:xfrm>
          <a:prstGeom prst="rect">
            <a:avLst/>
          </a:prstGeom>
          <a:noFill/>
          <a:ln>
            <a:noFill/>
          </a:ln>
        </p:spPr>
      </p:pic>
      <p:sp>
        <p:nvSpPr>
          <p:cNvPr id="282" name="Google Shape;282;p39"/>
          <p:cNvSpPr/>
          <p:nvPr/>
        </p:nvSpPr>
        <p:spPr>
          <a:xfrm>
            <a:off x="2177550" y="3402125"/>
            <a:ext cx="4788900" cy="6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Resulting images after </a:t>
            </a:r>
            <a:r>
              <a:rPr lang="en" sz="1600"/>
              <a:t>inverse fft, low pass filters</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0"/>
          <p:cNvSpPr txBox="1"/>
          <p:nvPr>
            <p:ph type="title"/>
          </p:nvPr>
        </p:nvSpPr>
        <p:spPr>
          <a:xfrm>
            <a:off x="457200" y="205975"/>
            <a:ext cx="35244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Comparison between filters:</a:t>
            </a:r>
            <a:endParaRPr sz="1900">
              <a:solidFill>
                <a:srgbClr val="0070C0"/>
              </a:solidFill>
              <a:latin typeface="Arial"/>
              <a:ea typeface="Arial"/>
              <a:cs typeface="Arial"/>
              <a:sym typeface="Arial"/>
            </a:endParaRPr>
          </a:p>
        </p:txBody>
      </p:sp>
      <p:pic>
        <p:nvPicPr>
          <p:cNvPr id="288" name="Google Shape;288;p40"/>
          <p:cNvPicPr preferRelativeResize="0"/>
          <p:nvPr/>
        </p:nvPicPr>
        <p:blipFill>
          <a:blip r:embed="rId4">
            <a:alphaModFix/>
          </a:blip>
          <a:stretch>
            <a:fillRect/>
          </a:stretch>
        </p:blipFill>
        <p:spPr>
          <a:xfrm>
            <a:off x="152400" y="923875"/>
            <a:ext cx="8839203" cy="2127778"/>
          </a:xfrm>
          <a:prstGeom prst="rect">
            <a:avLst/>
          </a:prstGeom>
          <a:noFill/>
          <a:ln>
            <a:noFill/>
          </a:ln>
        </p:spPr>
      </p:pic>
      <p:sp>
        <p:nvSpPr>
          <p:cNvPr id="289" name="Google Shape;289;p40"/>
          <p:cNvSpPr/>
          <p:nvPr/>
        </p:nvSpPr>
        <p:spPr>
          <a:xfrm>
            <a:off x="2177550" y="3402125"/>
            <a:ext cx="4788900" cy="61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t>Resulting images after inverse fft, high pass filters</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41"/>
          <p:cNvSpPr txBox="1"/>
          <p:nvPr>
            <p:ph type="title"/>
          </p:nvPr>
        </p:nvSpPr>
        <p:spPr>
          <a:xfrm>
            <a:off x="457200" y="205975"/>
            <a:ext cx="6025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Similarity Metrics</a:t>
            </a:r>
            <a:r>
              <a:rPr lang="en" sz="1900">
                <a:solidFill>
                  <a:srgbClr val="0070C0"/>
                </a:solidFill>
                <a:latin typeface="Arial"/>
                <a:ea typeface="Arial"/>
                <a:cs typeface="Arial"/>
                <a:sym typeface="Arial"/>
              </a:rPr>
              <a:t>: SSIM (structural similarity index)</a:t>
            </a:r>
            <a:endParaRPr sz="1900">
              <a:solidFill>
                <a:srgbClr val="0070C0"/>
              </a:solidFill>
              <a:latin typeface="Arial"/>
              <a:ea typeface="Arial"/>
              <a:cs typeface="Arial"/>
              <a:sym typeface="Arial"/>
            </a:endParaRPr>
          </a:p>
        </p:txBody>
      </p:sp>
      <p:sp>
        <p:nvSpPr>
          <p:cNvPr id="295" name="Google Shape;295;p41"/>
          <p:cNvSpPr txBox="1"/>
          <p:nvPr/>
        </p:nvSpPr>
        <p:spPr>
          <a:xfrm>
            <a:off x="457200" y="836275"/>
            <a:ext cx="128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Luminance:</a:t>
            </a:r>
            <a:endParaRPr sz="1700">
              <a:latin typeface="Calibri"/>
              <a:ea typeface="Calibri"/>
              <a:cs typeface="Calibri"/>
              <a:sym typeface="Calibri"/>
            </a:endParaRPr>
          </a:p>
        </p:txBody>
      </p:sp>
      <p:pic>
        <p:nvPicPr>
          <p:cNvPr id="296" name="Google Shape;296;p41"/>
          <p:cNvPicPr preferRelativeResize="0"/>
          <p:nvPr/>
        </p:nvPicPr>
        <p:blipFill>
          <a:blip r:embed="rId4">
            <a:alphaModFix/>
          </a:blip>
          <a:stretch>
            <a:fillRect/>
          </a:stretch>
        </p:blipFill>
        <p:spPr>
          <a:xfrm>
            <a:off x="1884175" y="771475"/>
            <a:ext cx="1409150" cy="652075"/>
          </a:xfrm>
          <a:prstGeom prst="rect">
            <a:avLst/>
          </a:prstGeom>
          <a:noFill/>
          <a:ln>
            <a:noFill/>
          </a:ln>
        </p:spPr>
      </p:pic>
      <p:pic>
        <p:nvPicPr>
          <p:cNvPr id="297" name="Google Shape;297;p41"/>
          <p:cNvPicPr preferRelativeResize="0"/>
          <p:nvPr/>
        </p:nvPicPr>
        <p:blipFill rotWithShape="1">
          <a:blip r:embed="rId5">
            <a:alphaModFix/>
          </a:blip>
          <a:srcRect b="0" l="1090" r="-1090" t="0"/>
          <a:stretch/>
        </p:blipFill>
        <p:spPr>
          <a:xfrm>
            <a:off x="3625200" y="814763"/>
            <a:ext cx="4737633" cy="565500"/>
          </a:xfrm>
          <a:prstGeom prst="rect">
            <a:avLst/>
          </a:prstGeom>
          <a:noFill/>
          <a:ln>
            <a:noFill/>
          </a:ln>
        </p:spPr>
      </p:pic>
      <p:sp>
        <p:nvSpPr>
          <p:cNvPr id="298" name="Google Shape;298;p41"/>
          <p:cNvSpPr txBox="1"/>
          <p:nvPr/>
        </p:nvSpPr>
        <p:spPr>
          <a:xfrm>
            <a:off x="457200" y="2193125"/>
            <a:ext cx="117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Contrast</a:t>
            </a:r>
            <a:r>
              <a:rPr lang="en" sz="1700">
                <a:latin typeface="Calibri"/>
                <a:ea typeface="Calibri"/>
                <a:cs typeface="Calibri"/>
                <a:sym typeface="Calibri"/>
              </a:rPr>
              <a:t>:</a:t>
            </a:r>
            <a:endParaRPr sz="1700">
              <a:latin typeface="Calibri"/>
              <a:ea typeface="Calibri"/>
              <a:cs typeface="Calibri"/>
              <a:sym typeface="Calibri"/>
            </a:endParaRPr>
          </a:p>
        </p:txBody>
      </p:sp>
      <p:pic>
        <p:nvPicPr>
          <p:cNvPr id="299" name="Google Shape;299;p41"/>
          <p:cNvPicPr preferRelativeResize="0"/>
          <p:nvPr/>
        </p:nvPicPr>
        <p:blipFill>
          <a:blip r:embed="rId6">
            <a:alphaModFix/>
          </a:blip>
          <a:stretch>
            <a:fillRect/>
          </a:stretch>
        </p:blipFill>
        <p:spPr>
          <a:xfrm>
            <a:off x="1884175" y="2156250"/>
            <a:ext cx="1796842" cy="565500"/>
          </a:xfrm>
          <a:prstGeom prst="rect">
            <a:avLst/>
          </a:prstGeom>
          <a:noFill/>
          <a:ln>
            <a:noFill/>
          </a:ln>
        </p:spPr>
      </p:pic>
      <p:pic>
        <p:nvPicPr>
          <p:cNvPr id="300" name="Google Shape;300;p41"/>
          <p:cNvPicPr preferRelativeResize="0"/>
          <p:nvPr/>
        </p:nvPicPr>
        <p:blipFill>
          <a:blip r:embed="rId7">
            <a:alphaModFix/>
          </a:blip>
          <a:stretch>
            <a:fillRect/>
          </a:stretch>
        </p:blipFill>
        <p:spPr>
          <a:xfrm>
            <a:off x="3971175" y="2133600"/>
            <a:ext cx="5050576" cy="565475"/>
          </a:xfrm>
          <a:prstGeom prst="rect">
            <a:avLst/>
          </a:prstGeom>
          <a:noFill/>
          <a:ln>
            <a:noFill/>
          </a:ln>
        </p:spPr>
      </p:pic>
      <p:sp>
        <p:nvSpPr>
          <p:cNvPr id="301" name="Google Shape;301;p41"/>
          <p:cNvSpPr txBox="1"/>
          <p:nvPr/>
        </p:nvSpPr>
        <p:spPr>
          <a:xfrm>
            <a:off x="525450" y="3309725"/>
            <a:ext cx="117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Similarity:</a:t>
            </a:r>
            <a:endParaRPr sz="1700">
              <a:latin typeface="Calibri"/>
              <a:ea typeface="Calibri"/>
              <a:cs typeface="Calibri"/>
              <a:sym typeface="Calibri"/>
            </a:endParaRPr>
          </a:p>
        </p:txBody>
      </p:sp>
      <p:pic>
        <p:nvPicPr>
          <p:cNvPr id="302" name="Google Shape;302;p41"/>
          <p:cNvPicPr preferRelativeResize="0"/>
          <p:nvPr/>
        </p:nvPicPr>
        <p:blipFill>
          <a:blip r:embed="rId8">
            <a:alphaModFix/>
          </a:blip>
          <a:stretch>
            <a:fillRect/>
          </a:stretch>
        </p:blipFill>
        <p:spPr>
          <a:xfrm>
            <a:off x="1992700" y="3309725"/>
            <a:ext cx="1579809" cy="565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42"/>
          <p:cNvSpPr txBox="1"/>
          <p:nvPr>
            <p:ph type="title"/>
          </p:nvPr>
        </p:nvSpPr>
        <p:spPr>
          <a:xfrm>
            <a:off x="457200" y="205975"/>
            <a:ext cx="5663100" cy="704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Similarity Metrics: SSIM (structural similarity index)</a:t>
            </a:r>
            <a:endParaRPr sz="1900">
              <a:solidFill>
                <a:srgbClr val="0070C0"/>
              </a:solidFill>
              <a:latin typeface="Arial"/>
              <a:ea typeface="Arial"/>
              <a:cs typeface="Arial"/>
              <a:sym typeface="Arial"/>
            </a:endParaRPr>
          </a:p>
        </p:txBody>
      </p:sp>
      <p:sp>
        <p:nvSpPr>
          <p:cNvPr id="308" name="Google Shape;308;p42"/>
          <p:cNvSpPr txBox="1"/>
          <p:nvPr/>
        </p:nvSpPr>
        <p:spPr>
          <a:xfrm>
            <a:off x="621650" y="913500"/>
            <a:ext cx="303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Luminescence</a:t>
            </a:r>
            <a:r>
              <a:rPr lang="en">
                <a:latin typeface="Calibri"/>
                <a:ea typeface="Calibri"/>
                <a:cs typeface="Calibri"/>
                <a:sym typeface="Calibri"/>
              </a:rPr>
              <a:t> Comparison Function:</a:t>
            </a:r>
            <a:endParaRPr>
              <a:latin typeface="Calibri"/>
              <a:ea typeface="Calibri"/>
              <a:cs typeface="Calibri"/>
              <a:sym typeface="Calibri"/>
            </a:endParaRPr>
          </a:p>
        </p:txBody>
      </p:sp>
      <p:pic>
        <p:nvPicPr>
          <p:cNvPr id="309" name="Google Shape;309;p42"/>
          <p:cNvPicPr preferRelativeResize="0"/>
          <p:nvPr/>
        </p:nvPicPr>
        <p:blipFill>
          <a:blip r:embed="rId4">
            <a:alphaModFix/>
          </a:blip>
          <a:stretch>
            <a:fillRect/>
          </a:stretch>
        </p:blipFill>
        <p:spPr>
          <a:xfrm>
            <a:off x="3615950" y="910375"/>
            <a:ext cx="1601550" cy="473375"/>
          </a:xfrm>
          <a:prstGeom prst="rect">
            <a:avLst/>
          </a:prstGeom>
          <a:noFill/>
          <a:ln>
            <a:noFill/>
          </a:ln>
        </p:spPr>
      </p:pic>
      <p:pic>
        <p:nvPicPr>
          <p:cNvPr id="310" name="Google Shape;310;p42"/>
          <p:cNvPicPr preferRelativeResize="0"/>
          <p:nvPr/>
        </p:nvPicPr>
        <p:blipFill>
          <a:blip r:embed="rId5">
            <a:alphaModFix/>
          </a:blip>
          <a:stretch>
            <a:fillRect/>
          </a:stretch>
        </p:blipFill>
        <p:spPr>
          <a:xfrm>
            <a:off x="5352100" y="985325"/>
            <a:ext cx="595050" cy="256550"/>
          </a:xfrm>
          <a:prstGeom prst="rect">
            <a:avLst/>
          </a:prstGeom>
          <a:noFill/>
          <a:ln>
            <a:noFill/>
          </a:ln>
        </p:spPr>
      </p:pic>
      <p:sp>
        <p:nvSpPr>
          <p:cNvPr id="311" name="Google Shape;311;p42"/>
          <p:cNvSpPr txBox="1"/>
          <p:nvPr/>
        </p:nvSpPr>
        <p:spPr>
          <a:xfrm>
            <a:off x="682875" y="1472750"/>
            <a:ext cx="26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Contrast Comparison Function:</a:t>
            </a:r>
            <a:endParaRPr>
              <a:latin typeface="Calibri"/>
              <a:ea typeface="Calibri"/>
              <a:cs typeface="Calibri"/>
              <a:sym typeface="Calibri"/>
            </a:endParaRPr>
          </a:p>
        </p:txBody>
      </p:sp>
      <p:pic>
        <p:nvPicPr>
          <p:cNvPr id="312" name="Google Shape;312;p42"/>
          <p:cNvPicPr preferRelativeResize="0"/>
          <p:nvPr/>
        </p:nvPicPr>
        <p:blipFill>
          <a:blip r:embed="rId6">
            <a:alphaModFix/>
          </a:blip>
          <a:stretch>
            <a:fillRect/>
          </a:stretch>
        </p:blipFill>
        <p:spPr>
          <a:xfrm>
            <a:off x="3492288" y="1410425"/>
            <a:ext cx="1611777" cy="524850"/>
          </a:xfrm>
          <a:prstGeom prst="rect">
            <a:avLst/>
          </a:prstGeom>
          <a:noFill/>
          <a:ln>
            <a:noFill/>
          </a:ln>
        </p:spPr>
      </p:pic>
      <p:pic>
        <p:nvPicPr>
          <p:cNvPr id="313" name="Google Shape;313;p42"/>
          <p:cNvPicPr preferRelativeResize="0"/>
          <p:nvPr/>
        </p:nvPicPr>
        <p:blipFill>
          <a:blip r:embed="rId7">
            <a:alphaModFix/>
          </a:blip>
          <a:stretch>
            <a:fillRect/>
          </a:stretch>
        </p:blipFill>
        <p:spPr>
          <a:xfrm>
            <a:off x="5352100" y="1508075"/>
            <a:ext cx="640050" cy="223700"/>
          </a:xfrm>
          <a:prstGeom prst="rect">
            <a:avLst/>
          </a:prstGeom>
          <a:noFill/>
          <a:ln>
            <a:noFill/>
          </a:ln>
        </p:spPr>
      </p:pic>
      <p:sp>
        <p:nvSpPr>
          <p:cNvPr id="314" name="Google Shape;314;p42"/>
          <p:cNvSpPr txBox="1"/>
          <p:nvPr/>
        </p:nvSpPr>
        <p:spPr>
          <a:xfrm>
            <a:off x="584650" y="2120275"/>
            <a:ext cx="26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libri"/>
                <a:ea typeface="Calibri"/>
                <a:cs typeface="Calibri"/>
                <a:sym typeface="Calibri"/>
              </a:rPr>
              <a:t>Structure Comparison Function:</a:t>
            </a:r>
            <a:endParaRPr>
              <a:latin typeface="Calibri"/>
              <a:ea typeface="Calibri"/>
              <a:cs typeface="Calibri"/>
              <a:sym typeface="Calibri"/>
            </a:endParaRPr>
          </a:p>
        </p:txBody>
      </p:sp>
      <p:pic>
        <p:nvPicPr>
          <p:cNvPr id="315" name="Google Shape;315;p42"/>
          <p:cNvPicPr preferRelativeResize="0"/>
          <p:nvPr/>
        </p:nvPicPr>
        <p:blipFill>
          <a:blip r:embed="rId8">
            <a:alphaModFix/>
          </a:blip>
          <a:stretch>
            <a:fillRect/>
          </a:stretch>
        </p:blipFill>
        <p:spPr>
          <a:xfrm>
            <a:off x="3490025" y="2032000"/>
            <a:ext cx="1601550" cy="559755"/>
          </a:xfrm>
          <a:prstGeom prst="rect">
            <a:avLst/>
          </a:prstGeom>
          <a:noFill/>
          <a:ln>
            <a:noFill/>
          </a:ln>
        </p:spPr>
      </p:pic>
      <p:pic>
        <p:nvPicPr>
          <p:cNvPr id="316" name="Google Shape;316;p42"/>
          <p:cNvPicPr preferRelativeResize="0"/>
          <p:nvPr/>
        </p:nvPicPr>
        <p:blipFill>
          <a:blip r:embed="rId9">
            <a:alphaModFix/>
          </a:blip>
          <a:stretch>
            <a:fillRect/>
          </a:stretch>
        </p:blipFill>
        <p:spPr>
          <a:xfrm>
            <a:off x="5247125" y="2141826"/>
            <a:ext cx="1428350" cy="357100"/>
          </a:xfrm>
          <a:prstGeom prst="rect">
            <a:avLst/>
          </a:prstGeom>
          <a:noFill/>
          <a:ln>
            <a:noFill/>
          </a:ln>
        </p:spPr>
      </p:pic>
      <p:pic>
        <p:nvPicPr>
          <p:cNvPr id="317" name="Google Shape;317;p42"/>
          <p:cNvPicPr preferRelativeResize="0"/>
          <p:nvPr/>
        </p:nvPicPr>
        <p:blipFill>
          <a:blip r:embed="rId10">
            <a:alphaModFix/>
          </a:blip>
          <a:stretch>
            <a:fillRect/>
          </a:stretch>
        </p:blipFill>
        <p:spPr>
          <a:xfrm>
            <a:off x="1898975" y="2767805"/>
            <a:ext cx="4658457" cy="2246946"/>
          </a:xfrm>
          <a:prstGeom prst="rect">
            <a:avLst/>
          </a:prstGeom>
          <a:noFill/>
          <a:ln>
            <a:noFill/>
          </a:ln>
        </p:spPr>
      </p:pic>
      <p:sp>
        <p:nvSpPr>
          <p:cNvPr id="318" name="Google Shape;318;p42"/>
          <p:cNvSpPr/>
          <p:nvPr/>
        </p:nvSpPr>
        <p:spPr>
          <a:xfrm>
            <a:off x="7570925" y="1332125"/>
            <a:ext cx="1191600" cy="10584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-1≤SSIM≤1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43"/>
          <p:cNvSpPr txBox="1"/>
          <p:nvPr>
            <p:ph type="title"/>
          </p:nvPr>
        </p:nvSpPr>
        <p:spPr>
          <a:xfrm>
            <a:off x="457200" y="205975"/>
            <a:ext cx="41757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PSNR</a:t>
            </a:r>
            <a:r>
              <a:rPr lang="en" sz="1900">
                <a:solidFill>
                  <a:srgbClr val="0070C0"/>
                </a:solidFill>
                <a:latin typeface="Arial"/>
                <a:ea typeface="Arial"/>
                <a:cs typeface="Arial"/>
                <a:sym typeface="Arial"/>
              </a:rPr>
              <a:t>: Peak signal to noise ratio</a:t>
            </a:r>
            <a:endParaRPr sz="1900">
              <a:solidFill>
                <a:srgbClr val="0070C0"/>
              </a:solidFill>
              <a:latin typeface="Arial"/>
              <a:ea typeface="Arial"/>
              <a:cs typeface="Arial"/>
              <a:sym typeface="Arial"/>
            </a:endParaRPr>
          </a:p>
        </p:txBody>
      </p:sp>
      <p:pic>
        <p:nvPicPr>
          <p:cNvPr id="324" name="Google Shape;324;p43"/>
          <p:cNvPicPr preferRelativeResize="0"/>
          <p:nvPr/>
        </p:nvPicPr>
        <p:blipFill>
          <a:blip r:embed="rId4">
            <a:alphaModFix/>
          </a:blip>
          <a:stretch>
            <a:fillRect/>
          </a:stretch>
        </p:blipFill>
        <p:spPr>
          <a:xfrm>
            <a:off x="2820550" y="827675"/>
            <a:ext cx="3295650" cy="1066800"/>
          </a:xfrm>
          <a:prstGeom prst="rect">
            <a:avLst/>
          </a:prstGeom>
          <a:noFill/>
          <a:ln>
            <a:noFill/>
          </a:ln>
        </p:spPr>
      </p:pic>
      <p:pic>
        <p:nvPicPr>
          <p:cNvPr id="325" name="Google Shape;325;p43"/>
          <p:cNvPicPr preferRelativeResize="0"/>
          <p:nvPr/>
        </p:nvPicPr>
        <p:blipFill>
          <a:blip r:embed="rId5">
            <a:alphaModFix/>
          </a:blip>
          <a:stretch>
            <a:fillRect/>
          </a:stretch>
        </p:blipFill>
        <p:spPr>
          <a:xfrm>
            <a:off x="2372875" y="2682750"/>
            <a:ext cx="4191000" cy="10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6"/>
          <p:cNvSpPr txBox="1"/>
          <p:nvPr>
            <p:ph type="title"/>
          </p:nvPr>
        </p:nvSpPr>
        <p:spPr>
          <a:xfrm>
            <a:off x="457200" y="205978"/>
            <a:ext cx="3034680" cy="56557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3200">
                <a:solidFill>
                  <a:srgbClr val="0070C0"/>
                </a:solidFill>
                <a:latin typeface="Arial"/>
                <a:ea typeface="Arial"/>
                <a:cs typeface="Arial"/>
                <a:sym typeface="Arial"/>
              </a:rPr>
              <a:t>Background:</a:t>
            </a:r>
            <a:endParaRPr sz="3200">
              <a:solidFill>
                <a:srgbClr val="0070C0"/>
              </a:solidFill>
              <a:latin typeface="Arial"/>
              <a:ea typeface="Arial"/>
              <a:cs typeface="Arial"/>
              <a:sym typeface="Arial"/>
            </a:endParaRPr>
          </a:p>
        </p:txBody>
      </p:sp>
      <p:sp>
        <p:nvSpPr>
          <p:cNvPr id="136" name="Google Shape;136;p26"/>
          <p:cNvSpPr txBox="1"/>
          <p:nvPr/>
        </p:nvSpPr>
        <p:spPr>
          <a:xfrm>
            <a:off x="592075" y="1006500"/>
            <a:ext cx="7770900" cy="310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Calibri"/>
                <a:ea typeface="Calibri"/>
                <a:cs typeface="Calibri"/>
                <a:sym typeface="Calibri"/>
              </a:rPr>
              <a:t>Digital Images are a part of our daily life</a:t>
            </a:r>
            <a:endParaRPr sz="1900">
              <a:latin typeface="Calibri"/>
              <a:ea typeface="Calibri"/>
              <a:cs typeface="Calibri"/>
              <a:sym typeface="Calibri"/>
            </a:endParaRPr>
          </a:p>
          <a:p>
            <a:pPr indent="0" lvl="0" marL="0" rtl="0" algn="ctr">
              <a:spcBef>
                <a:spcPts val="0"/>
              </a:spcBef>
              <a:spcAft>
                <a:spcPts val="0"/>
              </a:spcAft>
              <a:buNone/>
            </a:pPr>
            <a:r>
              <a:t/>
            </a:r>
            <a:endParaRPr sz="1900">
              <a:latin typeface="Calibri"/>
              <a:ea typeface="Calibri"/>
              <a:cs typeface="Calibri"/>
              <a:sym typeface="Calibri"/>
            </a:endParaRPr>
          </a:p>
          <a:p>
            <a:pPr indent="0" lvl="0" marL="0" rtl="0" algn="ctr">
              <a:spcBef>
                <a:spcPts val="0"/>
              </a:spcBef>
              <a:spcAft>
                <a:spcPts val="0"/>
              </a:spcAft>
              <a:buNone/>
            </a:pPr>
            <a:r>
              <a:rPr lang="en" sz="1900">
                <a:solidFill>
                  <a:schemeClr val="dk1"/>
                </a:solidFill>
                <a:latin typeface="Calibri"/>
                <a:ea typeface="Calibri"/>
                <a:cs typeface="Calibri"/>
                <a:sym typeface="Calibri"/>
              </a:rPr>
              <a:t>Importance of digital image processing increasing everyday</a:t>
            </a:r>
            <a:endParaRPr sz="1900">
              <a:solidFill>
                <a:schemeClr val="dk1"/>
              </a:solidFill>
              <a:latin typeface="Calibri"/>
              <a:ea typeface="Calibri"/>
              <a:cs typeface="Calibri"/>
              <a:sym typeface="Calibri"/>
            </a:endParaRPr>
          </a:p>
          <a:p>
            <a:pPr indent="0" lvl="0" marL="0" rtl="0" algn="ctr">
              <a:spcBef>
                <a:spcPts val="0"/>
              </a:spcBef>
              <a:spcAft>
                <a:spcPts val="0"/>
              </a:spcAft>
              <a:buNone/>
            </a:pPr>
            <a:r>
              <a:t/>
            </a:r>
            <a:endParaRPr sz="1900">
              <a:solidFill>
                <a:schemeClr val="dk1"/>
              </a:solidFill>
              <a:latin typeface="Calibri"/>
              <a:ea typeface="Calibri"/>
              <a:cs typeface="Calibri"/>
              <a:sym typeface="Calibri"/>
            </a:endParaRPr>
          </a:p>
          <a:p>
            <a:pPr indent="0" lvl="0" marL="0" rtl="0" algn="ctr">
              <a:spcBef>
                <a:spcPts val="0"/>
              </a:spcBef>
              <a:spcAft>
                <a:spcPts val="0"/>
              </a:spcAft>
              <a:buNone/>
            </a:pPr>
            <a:r>
              <a:rPr lang="en" sz="1900">
                <a:solidFill>
                  <a:schemeClr val="dk1"/>
                </a:solidFill>
                <a:latin typeface="Calibri"/>
                <a:ea typeface="Calibri"/>
                <a:cs typeface="Calibri"/>
                <a:sym typeface="Calibri"/>
              </a:rPr>
              <a:t>Increasing resolution of images or reducing noise remain hot topics</a:t>
            </a:r>
            <a:endParaRPr sz="1900">
              <a:solidFill>
                <a:schemeClr val="dk1"/>
              </a:solidFill>
              <a:latin typeface="Calibri"/>
              <a:ea typeface="Calibri"/>
              <a:cs typeface="Calibri"/>
              <a:sym typeface="Calibri"/>
            </a:endParaRPr>
          </a:p>
          <a:p>
            <a:pPr indent="0" lvl="0" marL="0" rtl="0" algn="ctr">
              <a:spcBef>
                <a:spcPts val="0"/>
              </a:spcBef>
              <a:spcAft>
                <a:spcPts val="0"/>
              </a:spcAft>
              <a:buNone/>
            </a:pPr>
            <a:r>
              <a:t/>
            </a:r>
            <a:endParaRPr sz="1900">
              <a:solidFill>
                <a:schemeClr val="dk1"/>
              </a:solidFill>
              <a:latin typeface="Calibri"/>
              <a:ea typeface="Calibri"/>
              <a:cs typeface="Calibri"/>
              <a:sym typeface="Calibri"/>
            </a:endParaRPr>
          </a:p>
          <a:p>
            <a:pPr indent="0" lvl="0" marL="0" rtl="0" algn="ctr">
              <a:spcBef>
                <a:spcPts val="0"/>
              </a:spcBef>
              <a:spcAft>
                <a:spcPts val="0"/>
              </a:spcAft>
              <a:buNone/>
            </a:pPr>
            <a:r>
              <a:rPr lang="en" sz="1900">
                <a:solidFill>
                  <a:schemeClr val="dk1"/>
                </a:solidFill>
                <a:latin typeface="Calibri"/>
                <a:ea typeface="Calibri"/>
                <a:cs typeface="Calibri"/>
                <a:sym typeface="Calibri"/>
              </a:rPr>
              <a:t>Fourier Transformation to transform gray pixel values into frequencies</a:t>
            </a:r>
            <a:endParaRPr sz="1900">
              <a:solidFill>
                <a:schemeClr val="dk1"/>
              </a:solidFill>
              <a:latin typeface="Calibri"/>
              <a:ea typeface="Calibri"/>
              <a:cs typeface="Calibri"/>
              <a:sym typeface="Calibri"/>
            </a:endParaRPr>
          </a:p>
          <a:p>
            <a:pPr indent="0" lvl="0" marL="0" rtl="0" algn="ctr">
              <a:spcBef>
                <a:spcPts val="0"/>
              </a:spcBef>
              <a:spcAft>
                <a:spcPts val="0"/>
              </a:spcAft>
              <a:buNone/>
            </a:pPr>
            <a:r>
              <a:t/>
            </a:r>
            <a:endParaRPr sz="19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 sz="1900">
                <a:solidFill>
                  <a:schemeClr val="dk1"/>
                </a:solidFill>
                <a:latin typeface="Calibri"/>
                <a:ea typeface="Calibri"/>
                <a:cs typeface="Calibri"/>
                <a:sym typeface="Calibri"/>
              </a:rPr>
              <a:t>Further processes on the transformed frequency matrix</a:t>
            </a:r>
            <a:r>
              <a:rPr lang="en">
                <a:solidFill>
                  <a:schemeClr val="dk1"/>
                </a:solidFill>
                <a:latin typeface="Calibri"/>
                <a:ea typeface="Calibri"/>
                <a:cs typeface="Calibri"/>
                <a:sym typeface="Calibri"/>
              </a:rPr>
              <a:t> </a:t>
            </a:r>
            <a:r>
              <a:rPr lang="en" sz="1900">
                <a:solidFill>
                  <a:schemeClr val="dk1"/>
                </a:solidFill>
                <a:latin typeface="Calibri"/>
                <a:ea typeface="Calibri"/>
                <a:cs typeface="Calibri"/>
                <a:sym typeface="Calibri"/>
              </a:rPr>
              <a:t>  </a:t>
            </a:r>
            <a:endParaRPr sz="1900">
              <a:solidFill>
                <a:schemeClr val="dk1"/>
              </a:solidFill>
              <a:latin typeface="Calibri"/>
              <a:ea typeface="Calibri"/>
              <a:cs typeface="Calibri"/>
              <a:sym typeface="Calibri"/>
            </a:endParaRPr>
          </a:p>
          <a:p>
            <a:pPr indent="0" lvl="0" marL="0" rtl="0" algn="ctr">
              <a:spcBef>
                <a:spcPts val="0"/>
              </a:spcBef>
              <a:spcAft>
                <a:spcPts val="0"/>
              </a:spcAft>
              <a:buNone/>
            </a:pPr>
            <a:r>
              <a:t/>
            </a:r>
            <a:endParaRPr sz="1900">
              <a:latin typeface="Calibri"/>
              <a:ea typeface="Calibri"/>
              <a:cs typeface="Calibri"/>
              <a:sym typeface="Calibri"/>
            </a:endParaRPr>
          </a:p>
        </p:txBody>
      </p:sp>
      <p:sp>
        <p:nvSpPr>
          <p:cNvPr id="137" name="Google Shape;137;p26"/>
          <p:cNvSpPr/>
          <p:nvPr/>
        </p:nvSpPr>
        <p:spPr>
          <a:xfrm>
            <a:off x="214625" y="1265525"/>
            <a:ext cx="242700" cy="2457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44"/>
          <p:cNvSpPr txBox="1"/>
          <p:nvPr>
            <p:ph type="title"/>
          </p:nvPr>
        </p:nvSpPr>
        <p:spPr>
          <a:xfrm>
            <a:off x="457200" y="205975"/>
            <a:ext cx="6329400" cy="94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Results</a:t>
            </a:r>
            <a:r>
              <a:rPr lang="en" sz="1900">
                <a:solidFill>
                  <a:srgbClr val="0070C0"/>
                </a:solidFill>
                <a:latin typeface="Arial"/>
                <a:ea typeface="Arial"/>
                <a:cs typeface="Arial"/>
                <a:sym typeface="Arial"/>
              </a:rPr>
              <a:t>: SSIM and PSNR wrt varying levels of noise:</a:t>
            </a:r>
            <a:endParaRPr sz="1900">
              <a:solidFill>
                <a:srgbClr val="0070C0"/>
              </a:solidFill>
              <a:latin typeface="Arial"/>
              <a:ea typeface="Arial"/>
              <a:cs typeface="Arial"/>
              <a:sym typeface="Arial"/>
            </a:endParaRPr>
          </a:p>
        </p:txBody>
      </p:sp>
      <p:pic>
        <p:nvPicPr>
          <p:cNvPr id="331" name="Google Shape;331;p44"/>
          <p:cNvPicPr preferRelativeResize="0"/>
          <p:nvPr/>
        </p:nvPicPr>
        <p:blipFill>
          <a:blip r:embed="rId4">
            <a:alphaModFix/>
          </a:blip>
          <a:stretch>
            <a:fillRect/>
          </a:stretch>
        </p:blipFill>
        <p:spPr>
          <a:xfrm>
            <a:off x="241100" y="1290875"/>
            <a:ext cx="4209100" cy="3063175"/>
          </a:xfrm>
          <a:prstGeom prst="rect">
            <a:avLst/>
          </a:prstGeom>
          <a:noFill/>
          <a:ln>
            <a:noFill/>
          </a:ln>
        </p:spPr>
      </p:pic>
      <p:pic>
        <p:nvPicPr>
          <p:cNvPr id="332" name="Google Shape;332;p44"/>
          <p:cNvPicPr preferRelativeResize="0"/>
          <p:nvPr/>
        </p:nvPicPr>
        <p:blipFill>
          <a:blip r:embed="rId5">
            <a:alphaModFix/>
          </a:blip>
          <a:stretch>
            <a:fillRect/>
          </a:stretch>
        </p:blipFill>
        <p:spPr>
          <a:xfrm>
            <a:off x="4448700" y="1304250"/>
            <a:ext cx="4300437" cy="304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5"/>
          <p:cNvSpPr txBox="1"/>
          <p:nvPr>
            <p:ph type="title"/>
          </p:nvPr>
        </p:nvSpPr>
        <p:spPr>
          <a:xfrm>
            <a:off x="457200" y="205974"/>
            <a:ext cx="5152500" cy="667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Results SSIM and PSNR with varying D</a:t>
            </a:r>
            <a:r>
              <a:rPr baseline="-25000" lang="en" sz="1900">
                <a:solidFill>
                  <a:srgbClr val="0070C0"/>
                </a:solidFill>
                <a:latin typeface="Arial"/>
                <a:ea typeface="Arial"/>
                <a:cs typeface="Arial"/>
                <a:sym typeface="Arial"/>
              </a:rPr>
              <a:t>0</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338" name="Google Shape;338;p45"/>
          <p:cNvPicPr preferRelativeResize="0"/>
          <p:nvPr/>
        </p:nvPicPr>
        <p:blipFill>
          <a:blip r:embed="rId4">
            <a:alphaModFix/>
          </a:blip>
          <a:stretch>
            <a:fillRect/>
          </a:stretch>
        </p:blipFill>
        <p:spPr>
          <a:xfrm>
            <a:off x="969650" y="873175"/>
            <a:ext cx="2772249" cy="1966025"/>
          </a:xfrm>
          <a:prstGeom prst="rect">
            <a:avLst/>
          </a:prstGeom>
          <a:noFill/>
          <a:ln>
            <a:noFill/>
          </a:ln>
        </p:spPr>
      </p:pic>
      <p:pic>
        <p:nvPicPr>
          <p:cNvPr id="339" name="Google Shape;339;p45"/>
          <p:cNvPicPr preferRelativeResize="0"/>
          <p:nvPr/>
        </p:nvPicPr>
        <p:blipFill>
          <a:blip r:embed="rId5">
            <a:alphaModFix/>
          </a:blip>
          <a:stretch>
            <a:fillRect/>
          </a:stretch>
        </p:blipFill>
        <p:spPr>
          <a:xfrm>
            <a:off x="1012925" y="2839200"/>
            <a:ext cx="2685700" cy="1904650"/>
          </a:xfrm>
          <a:prstGeom prst="rect">
            <a:avLst/>
          </a:prstGeom>
          <a:noFill/>
          <a:ln>
            <a:noFill/>
          </a:ln>
        </p:spPr>
      </p:pic>
      <p:pic>
        <p:nvPicPr>
          <p:cNvPr id="340" name="Google Shape;340;p45"/>
          <p:cNvPicPr preferRelativeResize="0"/>
          <p:nvPr/>
        </p:nvPicPr>
        <p:blipFill>
          <a:blip r:embed="rId6">
            <a:alphaModFix/>
          </a:blip>
          <a:stretch>
            <a:fillRect/>
          </a:stretch>
        </p:blipFill>
        <p:spPr>
          <a:xfrm>
            <a:off x="4572000" y="873175"/>
            <a:ext cx="2772250" cy="1966044"/>
          </a:xfrm>
          <a:prstGeom prst="rect">
            <a:avLst/>
          </a:prstGeom>
          <a:noFill/>
          <a:ln>
            <a:noFill/>
          </a:ln>
        </p:spPr>
      </p:pic>
      <p:pic>
        <p:nvPicPr>
          <p:cNvPr id="341" name="Google Shape;341;p45"/>
          <p:cNvPicPr preferRelativeResize="0"/>
          <p:nvPr/>
        </p:nvPicPr>
        <p:blipFill>
          <a:blip r:embed="rId7">
            <a:alphaModFix/>
          </a:blip>
          <a:stretch>
            <a:fillRect/>
          </a:stretch>
        </p:blipFill>
        <p:spPr>
          <a:xfrm>
            <a:off x="4423469" y="2825225"/>
            <a:ext cx="2920781" cy="196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46"/>
          <p:cNvSpPr txBox="1"/>
          <p:nvPr>
            <p:ph type="title"/>
          </p:nvPr>
        </p:nvSpPr>
        <p:spPr>
          <a:xfrm>
            <a:off x="3054600" y="1576528"/>
            <a:ext cx="3034800" cy="565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Thank You</a:t>
            </a:r>
            <a:endParaRPr sz="1900">
              <a:solidFill>
                <a:srgbClr val="0070C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7"/>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3200">
                <a:solidFill>
                  <a:srgbClr val="0070C0"/>
                </a:solidFill>
                <a:latin typeface="Arial"/>
                <a:ea typeface="Arial"/>
                <a:cs typeface="Arial"/>
                <a:sym typeface="Arial"/>
              </a:rPr>
              <a:t>DFT and FFT</a:t>
            </a:r>
            <a:r>
              <a:rPr lang="en" sz="3200">
                <a:solidFill>
                  <a:srgbClr val="0070C0"/>
                </a:solidFill>
                <a:latin typeface="Arial"/>
                <a:ea typeface="Arial"/>
                <a:cs typeface="Arial"/>
                <a:sym typeface="Arial"/>
              </a:rPr>
              <a:t>:</a:t>
            </a:r>
            <a:endParaRPr sz="3200">
              <a:solidFill>
                <a:srgbClr val="0070C0"/>
              </a:solidFill>
              <a:latin typeface="Arial"/>
              <a:ea typeface="Arial"/>
              <a:cs typeface="Arial"/>
              <a:sym typeface="Arial"/>
            </a:endParaRPr>
          </a:p>
        </p:txBody>
      </p:sp>
      <p:sp>
        <p:nvSpPr>
          <p:cNvPr id="143" name="Google Shape;143;p27"/>
          <p:cNvSpPr txBox="1"/>
          <p:nvPr/>
        </p:nvSpPr>
        <p:spPr>
          <a:xfrm>
            <a:off x="695650" y="1155750"/>
            <a:ext cx="7541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rgbClr val="292929"/>
                </a:solidFill>
                <a:highlight>
                  <a:srgbClr val="FFFFFF"/>
                </a:highlight>
              </a:rPr>
              <a:t>Digital images are discrete because pixels are not continuous. That means we should implement Discrete Fourier Transformation (DFT) instead of Fourier Transformation. However, DFT process is often too slow to be practical. That is the reason why I chose Fast Fourier Transformation (FFT) to do the digital image processing</a:t>
            </a:r>
            <a:endParaRPr>
              <a:latin typeface="Georgia"/>
              <a:ea typeface="Georgia"/>
              <a:cs typeface="Georgia"/>
              <a:sym typeface="Georgia"/>
            </a:endParaRPr>
          </a:p>
        </p:txBody>
      </p:sp>
      <p:sp>
        <p:nvSpPr>
          <p:cNvPr id="144" name="Google Shape;144;p27"/>
          <p:cNvSpPr txBox="1"/>
          <p:nvPr/>
        </p:nvSpPr>
        <p:spPr>
          <a:xfrm>
            <a:off x="717875" y="4188450"/>
            <a:ext cx="3100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latin typeface="Calibri"/>
                <a:ea typeface="Calibri"/>
                <a:cs typeface="Calibri"/>
                <a:sym typeface="Calibri"/>
              </a:rPr>
              <a:t>DFT</a:t>
            </a:r>
            <a:endParaRPr b="1" sz="1500" u="sng">
              <a:latin typeface="Calibri"/>
              <a:ea typeface="Calibri"/>
              <a:cs typeface="Calibri"/>
              <a:sym typeface="Calibri"/>
            </a:endParaRPr>
          </a:p>
        </p:txBody>
      </p:sp>
      <p:pic>
        <p:nvPicPr>
          <p:cNvPr id="145" name="Google Shape;145;p27"/>
          <p:cNvPicPr preferRelativeResize="0"/>
          <p:nvPr/>
        </p:nvPicPr>
        <p:blipFill>
          <a:blip r:embed="rId4">
            <a:alphaModFix/>
          </a:blip>
          <a:stretch>
            <a:fillRect/>
          </a:stretch>
        </p:blipFill>
        <p:spPr>
          <a:xfrm>
            <a:off x="582350" y="2990575"/>
            <a:ext cx="3371850" cy="1057275"/>
          </a:xfrm>
          <a:prstGeom prst="rect">
            <a:avLst/>
          </a:prstGeom>
          <a:noFill/>
          <a:ln>
            <a:noFill/>
          </a:ln>
        </p:spPr>
      </p:pic>
      <p:pic>
        <p:nvPicPr>
          <p:cNvPr id="146" name="Google Shape;146;p27"/>
          <p:cNvPicPr preferRelativeResize="0"/>
          <p:nvPr/>
        </p:nvPicPr>
        <p:blipFill>
          <a:blip r:embed="rId5">
            <a:alphaModFix/>
          </a:blip>
          <a:stretch>
            <a:fillRect/>
          </a:stretch>
        </p:blipFill>
        <p:spPr>
          <a:xfrm>
            <a:off x="4846650" y="2571750"/>
            <a:ext cx="3108364" cy="2266950"/>
          </a:xfrm>
          <a:prstGeom prst="rect">
            <a:avLst/>
          </a:prstGeom>
          <a:noFill/>
          <a:ln>
            <a:noFill/>
          </a:ln>
        </p:spPr>
      </p:pic>
      <p:sp>
        <p:nvSpPr>
          <p:cNvPr id="147" name="Google Shape;147;p27"/>
          <p:cNvSpPr txBox="1"/>
          <p:nvPr/>
        </p:nvSpPr>
        <p:spPr>
          <a:xfrm>
            <a:off x="1339525" y="4928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48" name="Google Shape;148;p27"/>
          <p:cNvSpPr txBox="1"/>
          <p:nvPr/>
        </p:nvSpPr>
        <p:spPr>
          <a:xfrm>
            <a:off x="7764475" y="4047850"/>
            <a:ext cx="1120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u="sng">
                <a:latin typeface="Calibri"/>
                <a:ea typeface="Calibri"/>
                <a:cs typeface="Calibri"/>
                <a:sym typeface="Calibri"/>
              </a:rPr>
              <a:t>F</a:t>
            </a:r>
            <a:r>
              <a:rPr b="1" lang="en" sz="1500" u="sng">
                <a:latin typeface="Calibri"/>
                <a:ea typeface="Calibri"/>
                <a:cs typeface="Calibri"/>
                <a:sym typeface="Calibri"/>
              </a:rPr>
              <a:t>FT</a:t>
            </a:r>
            <a:endParaRPr b="1" sz="1500" u="sng">
              <a:latin typeface="Calibri"/>
              <a:ea typeface="Calibri"/>
              <a:cs typeface="Calibri"/>
              <a:sym typeface="Calibri"/>
            </a:endParaRPr>
          </a:p>
        </p:txBody>
      </p:sp>
      <p:pic>
        <p:nvPicPr>
          <p:cNvPr id="149" name="Google Shape;149;p27"/>
          <p:cNvPicPr preferRelativeResize="0"/>
          <p:nvPr/>
        </p:nvPicPr>
        <p:blipFill>
          <a:blip r:embed="rId6">
            <a:alphaModFix/>
          </a:blip>
          <a:stretch>
            <a:fillRect/>
          </a:stretch>
        </p:blipFill>
        <p:spPr>
          <a:xfrm>
            <a:off x="935725" y="4136650"/>
            <a:ext cx="702568" cy="415500"/>
          </a:xfrm>
          <a:prstGeom prst="rect">
            <a:avLst/>
          </a:prstGeom>
          <a:noFill/>
          <a:ln>
            <a:noFill/>
          </a:ln>
        </p:spPr>
      </p:pic>
      <p:pic>
        <p:nvPicPr>
          <p:cNvPr id="150" name="Google Shape;150;p27"/>
          <p:cNvPicPr preferRelativeResize="0"/>
          <p:nvPr/>
        </p:nvPicPr>
        <p:blipFill>
          <a:blip r:embed="rId7">
            <a:alphaModFix/>
          </a:blip>
          <a:stretch>
            <a:fillRect/>
          </a:stretch>
        </p:blipFill>
        <p:spPr>
          <a:xfrm>
            <a:off x="8034150" y="3182488"/>
            <a:ext cx="850825" cy="25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8"/>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Time Complexity of FFT</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156" name="Google Shape;156;p28"/>
          <p:cNvPicPr preferRelativeResize="0"/>
          <p:nvPr/>
        </p:nvPicPr>
        <p:blipFill>
          <a:blip r:embed="rId4">
            <a:alphaModFix/>
          </a:blip>
          <a:stretch>
            <a:fillRect/>
          </a:stretch>
        </p:blipFill>
        <p:spPr>
          <a:xfrm>
            <a:off x="203075" y="824600"/>
            <a:ext cx="4797424" cy="3874850"/>
          </a:xfrm>
          <a:prstGeom prst="rect">
            <a:avLst/>
          </a:prstGeom>
          <a:noFill/>
          <a:ln>
            <a:noFill/>
          </a:ln>
        </p:spPr>
      </p:pic>
      <p:pic>
        <p:nvPicPr>
          <p:cNvPr id="157" name="Google Shape;157;p28"/>
          <p:cNvPicPr preferRelativeResize="0"/>
          <p:nvPr/>
        </p:nvPicPr>
        <p:blipFill>
          <a:blip r:embed="rId5">
            <a:alphaModFix/>
          </a:blip>
          <a:stretch>
            <a:fillRect/>
          </a:stretch>
        </p:blipFill>
        <p:spPr>
          <a:xfrm>
            <a:off x="5123300" y="824600"/>
            <a:ext cx="3405450" cy="1912399"/>
          </a:xfrm>
          <a:prstGeom prst="rect">
            <a:avLst/>
          </a:prstGeom>
          <a:noFill/>
          <a:ln>
            <a:noFill/>
          </a:ln>
        </p:spPr>
      </p:pic>
      <p:pic>
        <p:nvPicPr>
          <p:cNvPr id="158" name="Google Shape;158;p28"/>
          <p:cNvPicPr preferRelativeResize="0"/>
          <p:nvPr/>
        </p:nvPicPr>
        <p:blipFill>
          <a:blip r:embed="rId6">
            <a:alphaModFix/>
          </a:blip>
          <a:stretch>
            <a:fillRect/>
          </a:stretch>
        </p:blipFill>
        <p:spPr>
          <a:xfrm>
            <a:off x="5152900" y="2889400"/>
            <a:ext cx="3269124" cy="2056400"/>
          </a:xfrm>
          <a:prstGeom prst="rect">
            <a:avLst/>
          </a:prstGeom>
          <a:noFill/>
          <a:ln>
            <a:noFill/>
          </a:ln>
        </p:spPr>
      </p:pic>
      <p:sp>
        <p:nvSpPr>
          <p:cNvPr id="159" name="Google Shape;159;p28"/>
          <p:cNvSpPr txBox="1"/>
          <p:nvPr/>
        </p:nvSpPr>
        <p:spPr>
          <a:xfrm>
            <a:off x="236825" y="4752575"/>
            <a:ext cx="455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Calibri"/>
                <a:ea typeface="Calibri"/>
                <a:cs typeface="Calibri"/>
                <a:sym typeface="Calibri"/>
              </a:rPr>
              <a:t>Source:</a:t>
            </a:r>
            <a:r>
              <a:rPr lang="en" sz="1000" u="sng">
                <a:solidFill>
                  <a:schemeClr val="hlink"/>
                </a:solidFill>
                <a:latin typeface="Calibri"/>
                <a:ea typeface="Calibri"/>
                <a:cs typeface="Calibri"/>
                <a:sym typeface="Calibri"/>
                <a:hlinkClick r:id="rId7"/>
              </a:rPr>
              <a:t> https://towardsdatascience.com/fast-fourier-transform-937926e591cb</a:t>
            </a:r>
            <a:endParaRPr sz="10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700">
                <a:solidFill>
                  <a:srgbClr val="0070C0"/>
                </a:solidFill>
                <a:latin typeface="Arial"/>
                <a:ea typeface="Arial"/>
                <a:cs typeface="Arial"/>
                <a:sym typeface="Arial"/>
              </a:rPr>
              <a:t>Visualizing the complex FT </a:t>
            </a:r>
            <a:r>
              <a:rPr lang="en" sz="1700">
                <a:solidFill>
                  <a:srgbClr val="0070C0"/>
                </a:solidFill>
                <a:latin typeface="Arial"/>
                <a:ea typeface="Arial"/>
                <a:cs typeface="Arial"/>
                <a:sym typeface="Arial"/>
              </a:rPr>
              <a:t>:</a:t>
            </a:r>
            <a:endParaRPr sz="1700">
              <a:solidFill>
                <a:srgbClr val="0070C0"/>
              </a:solidFill>
              <a:latin typeface="Arial"/>
              <a:ea typeface="Arial"/>
              <a:cs typeface="Arial"/>
              <a:sym typeface="Arial"/>
            </a:endParaRPr>
          </a:p>
        </p:txBody>
      </p:sp>
      <p:pic>
        <p:nvPicPr>
          <p:cNvPr id="165" name="Google Shape;165;p29"/>
          <p:cNvPicPr preferRelativeResize="0"/>
          <p:nvPr/>
        </p:nvPicPr>
        <p:blipFill>
          <a:blip r:embed="rId4">
            <a:alphaModFix/>
          </a:blip>
          <a:stretch>
            <a:fillRect/>
          </a:stretch>
        </p:blipFill>
        <p:spPr>
          <a:xfrm>
            <a:off x="152400" y="923878"/>
            <a:ext cx="8839198" cy="3247491"/>
          </a:xfrm>
          <a:prstGeom prst="rect">
            <a:avLst/>
          </a:prstGeom>
          <a:noFill/>
          <a:ln>
            <a:noFill/>
          </a:ln>
        </p:spPr>
      </p:pic>
      <p:sp>
        <p:nvSpPr>
          <p:cNvPr id="166" name="Google Shape;166;p29"/>
          <p:cNvSpPr txBox="1"/>
          <p:nvPr/>
        </p:nvSpPr>
        <p:spPr>
          <a:xfrm>
            <a:off x="199825" y="4329425"/>
            <a:ext cx="4233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92929"/>
                </a:solidFill>
                <a:highlight>
                  <a:srgbClr val="FFFFFF"/>
                </a:highlight>
                <a:latin typeface="Georgia"/>
                <a:ea typeface="Georgia"/>
                <a:cs typeface="Georgia"/>
                <a:sym typeface="Georgia"/>
              </a:rPr>
              <a:t>The white area on the corner indicates that there is high energy in low/zero frequencies</a:t>
            </a:r>
            <a:endParaRPr>
              <a:latin typeface="Calibri"/>
              <a:ea typeface="Calibri"/>
              <a:cs typeface="Calibri"/>
              <a:sym typeface="Calibri"/>
            </a:endParaRPr>
          </a:p>
        </p:txBody>
      </p:sp>
      <p:sp>
        <p:nvSpPr>
          <p:cNvPr id="167" name="Google Shape;167;p29"/>
          <p:cNvSpPr txBox="1"/>
          <p:nvPr/>
        </p:nvSpPr>
        <p:spPr>
          <a:xfrm>
            <a:off x="5128700" y="4171375"/>
            <a:ext cx="362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292929"/>
                </a:solidFill>
                <a:highlight>
                  <a:srgbClr val="FFFFFF"/>
                </a:highlight>
                <a:latin typeface="Georgia"/>
                <a:ea typeface="Georgia"/>
                <a:cs typeface="Georgia"/>
                <a:sym typeface="Georgia"/>
              </a:rPr>
              <a:t>The phase preserves the shape characteristics which is an indispensable information for an image</a:t>
            </a:r>
            <a:endParaRPr sz="12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0"/>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2500">
                <a:solidFill>
                  <a:srgbClr val="0070C0"/>
                </a:solidFill>
                <a:latin typeface="Arial"/>
                <a:ea typeface="Arial"/>
                <a:cs typeface="Arial"/>
                <a:sym typeface="Arial"/>
              </a:rPr>
              <a:t>FFT process flow</a:t>
            </a:r>
            <a:r>
              <a:rPr lang="en" sz="2500">
                <a:solidFill>
                  <a:srgbClr val="0070C0"/>
                </a:solidFill>
                <a:latin typeface="Arial"/>
                <a:ea typeface="Arial"/>
                <a:cs typeface="Arial"/>
                <a:sym typeface="Arial"/>
              </a:rPr>
              <a:t>:</a:t>
            </a:r>
            <a:endParaRPr sz="2500">
              <a:solidFill>
                <a:srgbClr val="0070C0"/>
              </a:solidFill>
              <a:latin typeface="Arial"/>
              <a:ea typeface="Arial"/>
              <a:cs typeface="Arial"/>
              <a:sym typeface="Arial"/>
            </a:endParaRPr>
          </a:p>
        </p:txBody>
      </p:sp>
      <p:pic>
        <p:nvPicPr>
          <p:cNvPr id="173" name="Google Shape;173;p30"/>
          <p:cNvPicPr preferRelativeResize="0"/>
          <p:nvPr/>
        </p:nvPicPr>
        <p:blipFill>
          <a:blip r:embed="rId4">
            <a:alphaModFix/>
          </a:blip>
          <a:stretch>
            <a:fillRect/>
          </a:stretch>
        </p:blipFill>
        <p:spPr>
          <a:xfrm>
            <a:off x="233800" y="889875"/>
            <a:ext cx="2188675" cy="1969800"/>
          </a:xfrm>
          <a:prstGeom prst="rect">
            <a:avLst/>
          </a:prstGeom>
          <a:noFill/>
          <a:ln>
            <a:noFill/>
          </a:ln>
        </p:spPr>
      </p:pic>
      <p:pic>
        <p:nvPicPr>
          <p:cNvPr id="174" name="Google Shape;174;p30"/>
          <p:cNvPicPr preferRelativeResize="0"/>
          <p:nvPr/>
        </p:nvPicPr>
        <p:blipFill>
          <a:blip r:embed="rId5">
            <a:alphaModFix/>
          </a:blip>
          <a:stretch>
            <a:fillRect/>
          </a:stretch>
        </p:blipFill>
        <p:spPr>
          <a:xfrm>
            <a:off x="2859925" y="889875"/>
            <a:ext cx="2302931" cy="1969800"/>
          </a:xfrm>
          <a:prstGeom prst="rect">
            <a:avLst/>
          </a:prstGeom>
          <a:noFill/>
          <a:ln>
            <a:noFill/>
          </a:ln>
        </p:spPr>
      </p:pic>
      <p:pic>
        <p:nvPicPr>
          <p:cNvPr id="175" name="Google Shape;175;p30"/>
          <p:cNvPicPr preferRelativeResize="0"/>
          <p:nvPr/>
        </p:nvPicPr>
        <p:blipFill>
          <a:blip r:embed="rId6">
            <a:alphaModFix/>
          </a:blip>
          <a:stretch>
            <a:fillRect/>
          </a:stretch>
        </p:blipFill>
        <p:spPr>
          <a:xfrm>
            <a:off x="5600300" y="889875"/>
            <a:ext cx="2350329" cy="1969800"/>
          </a:xfrm>
          <a:prstGeom prst="rect">
            <a:avLst/>
          </a:prstGeom>
          <a:noFill/>
          <a:ln>
            <a:noFill/>
          </a:ln>
        </p:spPr>
      </p:pic>
      <p:pic>
        <p:nvPicPr>
          <p:cNvPr id="176" name="Google Shape;176;p30"/>
          <p:cNvPicPr preferRelativeResize="0"/>
          <p:nvPr/>
        </p:nvPicPr>
        <p:blipFill>
          <a:blip r:embed="rId7">
            <a:alphaModFix/>
          </a:blip>
          <a:stretch>
            <a:fillRect/>
          </a:stretch>
        </p:blipFill>
        <p:spPr>
          <a:xfrm>
            <a:off x="5600300" y="3020029"/>
            <a:ext cx="2404400" cy="1917446"/>
          </a:xfrm>
          <a:prstGeom prst="rect">
            <a:avLst/>
          </a:prstGeom>
          <a:noFill/>
          <a:ln>
            <a:noFill/>
          </a:ln>
        </p:spPr>
      </p:pic>
      <p:pic>
        <p:nvPicPr>
          <p:cNvPr id="177" name="Google Shape;177;p30"/>
          <p:cNvPicPr preferRelativeResize="0"/>
          <p:nvPr/>
        </p:nvPicPr>
        <p:blipFill>
          <a:blip r:embed="rId8">
            <a:alphaModFix/>
          </a:blip>
          <a:stretch>
            <a:fillRect/>
          </a:stretch>
        </p:blipFill>
        <p:spPr>
          <a:xfrm>
            <a:off x="2878850" y="3009275"/>
            <a:ext cx="2266050" cy="1917450"/>
          </a:xfrm>
          <a:prstGeom prst="rect">
            <a:avLst/>
          </a:prstGeom>
          <a:noFill/>
          <a:ln>
            <a:noFill/>
          </a:ln>
        </p:spPr>
      </p:pic>
      <p:sp>
        <p:nvSpPr>
          <p:cNvPr id="178" name="Google Shape;178;p30"/>
          <p:cNvSpPr/>
          <p:nvPr/>
        </p:nvSpPr>
        <p:spPr>
          <a:xfrm>
            <a:off x="2508850" y="1672575"/>
            <a:ext cx="287700" cy="22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p:nvPr/>
        </p:nvSpPr>
        <p:spPr>
          <a:xfrm>
            <a:off x="5232300" y="1709575"/>
            <a:ext cx="287700" cy="22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p:nvPr/>
        </p:nvSpPr>
        <p:spPr>
          <a:xfrm>
            <a:off x="8296200" y="2508850"/>
            <a:ext cx="287700" cy="725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p:nvPr/>
        </p:nvSpPr>
        <p:spPr>
          <a:xfrm>
            <a:off x="5162850" y="3811375"/>
            <a:ext cx="336000" cy="229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3200">
                <a:solidFill>
                  <a:srgbClr val="0070C0"/>
                </a:solidFill>
                <a:latin typeface="Arial"/>
                <a:ea typeface="Arial"/>
                <a:cs typeface="Arial"/>
                <a:sym typeface="Arial"/>
              </a:rPr>
              <a:t>Filters:</a:t>
            </a:r>
            <a:endParaRPr sz="3200">
              <a:solidFill>
                <a:srgbClr val="0070C0"/>
              </a:solidFill>
              <a:latin typeface="Arial"/>
              <a:ea typeface="Arial"/>
              <a:cs typeface="Arial"/>
              <a:sym typeface="Arial"/>
            </a:endParaRPr>
          </a:p>
        </p:txBody>
      </p:sp>
      <p:sp>
        <p:nvSpPr>
          <p:cNvPr id="187" name="Google Shape;187;p31"/>
          <p:cNvSpPr txBox="1"/>
          <p:nvPr/>
        </p:nvSpPr>
        <p:spPr>
          <a:xfrm>
            <a:off x="984300" y="1043500"/>
            <a:ext cx="82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Ideal</a:t>
            </a:r>
            <a:endParaRPr sz="2400">
              <a:latin typeface="Calibri"/>
              <a:ea typeface="Calibri"/>
              <a:cs typeface="Calibri"/>
              <a:sym typeface="Calibri"/>
            </a:endParaRPr>
          </a:p>
        </p:txBody>
      </p:sp>
      <p:sp>
        <p:nvSpPr>
          <p:cNvPr id="188" name="Google Shape;188;p31"/>
          <p:cNvSpPr txBox="1"/>
          <p:nvPr/>
        </p:nvSpPr>
        <p:spPr>
          <a:xfrm>
            <a:off x="3130500" y="1043500"/>
            <a:ext cx="174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Butterworth</a:t>
            </a:r>
            <a:endParaRPr sz="2400">
              <a:latin typeface="Calibri"/>
              <a:ea typeface="Calibri"/>
              <a:cs typeface="Calibri"/>
              <a:sym typeface="Calibri"/>
            </a:endParaRPr>
          </a:p>
        </p:txBody>
      </p:sp>
      <p:sp>
        <p:nvSpPr>
          <p:cNvPr id="189" name="Google Shape;189;p31"/>
          <p:cNvSpPr txBox="1"/>
          <p:nvPr/>
        </p:nvSpPr>
        <p:spPr>
          <a:xfrm>
            <a:off x="6386850" y="1043500"/>
            <a:ext cx="1746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Gaussian</a:t>
            </a:r>
            <a:endParaRPr sz="2400">
              <a:latin typeface="Calibri"/>
              <a:ea typeface="Calibri"/>
              <a:cs typeface="Calibri"/>
              <a:sym typeface="Calibri"/>
            </a:endParaRPr>
          </a:p>
        </p:txBody>
      </p:sp>
      <p:sp>
        <p:nvSpPr>
          <p:cNvPr id="190" name="Google Shape;190;p31"/>
          <p:cNvSpPr txBox="1"/>
          <p:nvPr/>
        </p:nvSpPr>
        <p:spPr>
          <a:xfrm>
            <a:off x="1953800" y="2649450"/>
            <a:ext cx="136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Low Pass</a:t>
            </a:r>
            <a:endParaRPr sz="2400">
              <a:latin typeface="Calibri"/>
              <a:ea typeface="Calibri"/>
              <a:cs typeface="Calibri"/>
              <a:sym typeface="Calibri"/>
            </a:endParaRPr>
          </a:p>
        </p:txBody>
      </p:sp>
      <p:sp>
        <p:nvSpPr>
          <p:cNvPr id="191" name="Google Shape;191;p31"/>
          <p:cNvSpPr txBox="1"/>
          <p:nvPr/>
        </p:nvSpPr>
        <p:spPr>
          <a:xfrm>
            <a:off x="5143500" y="2649450"/>
            <a:ext cx="163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libri"/>
                <a:ea typeface="Calibri"/>
                <a:cs typeface="Calibri"/>
                <a:sym typeface="Calibri"/>
              </a:rPr>
              <a:t>High Pass</a:t>
            </a:r>
            <a:endParaRPr sz="2400">
              <a:latin typeface="Calibri"/>
              <a:ea typeface="Calibri"/>
              <a:cs typeface="Calibri"/>
              <a:sym typeface="Calibri"/>
            </a:endParaRPr>
          </a:p>
        </p:txBody>
      </p:sp>
      <p:cxnSp>
        <p:nvCxnSpPr>
          <p:cNvPr id="192" name="Google Shape;192;p31"/>
          <p:cNvCxnSpPr/>
          <p:nvPr/>
        </p:nvCxnSpPr>
        <p:spPr>
          <a:xfrm>
            <a:off x="1591150" y="1561550"/>
            <a:ext cx="888000" cy="1206300"/>
          </a:xfrm>
          <a:prstGeom prst="straightConnector1">
            <a:avLst/>
          </a:prstGeom>
          <a:noFill/>
          <a:ln cap="flat" cmpd="sng" w="9525">
            <a:solidFill>
              <a:schemeClr val="dk2"/>
            </a:solidFill>
            <a:prstDash val="solid"/>
            <a:round/>
            <a:headEnd len="med" w="med" type="none"/>
            <a:tailEnd len="med" w="med" type="triangle"/>
          </a:ln>
        </p:spPr>
      </p:cxnSp>
      <p:cxnSp>
        <p:nvCxnSpPr>
          <p:cNvPr id="193" name="Google Shape;193;p31"/>
          <p:cNvCxnSpPr>
            <a:endCxn id="190" idx="0"/>
          </p:cNvCxnSpPr>
          <p:nvPr/>
        </p:nvCxnSpPr>
        <p:spPr>
          <a:xfrm flipH="1">
            <a:off x="2638400" y="1597650"/>
            <a:ext cx="1365300" cy="1051800"/>
          </a:xfrm>
          <a:prstGeom prst="straightConnector1">
            <a:avLst/>
          </a:prstGeom>
          <a:noFill/>
          <a:ln cap="flat" cmpd="sng" w="9525">
            <a:solidFill>
              <a:schemeClr val="dk2"/>
            </a:solidFill>
            <a:prstDash val="solid"/>
            <a:round/>
            <a:headEnd len="med" w="med" type="none"/>
            <a:tailEnd len="med" w="med" type="triangle"/>
          </a:ln>
        </p:spPr>
      </p:cxnSp>
      <p:cxnSp>
        <p:nvCxnSpPr>
          <p:cNvPr id="194" name="Google Shape;194;p31"/>
          <p:cNvCxnSpPr/>
          <p:nvPr/>
        </p:nvCxnSpPr>
        <p:spPr>
          <a:xfrm flipH="1">
            <a:off x="2908325" y="1494950"/>
            <a:ext cx="3478500" cy="1243200"/>
          </a:xfrm>
          <a:prstGeom prst="straightConnector1">
            <a:avLst/>
          </a:prstGeom>
          <a:noFill/>
          <a:ln cap="flat" cmpd="sng" w="9525">
            <a:solidFill>
              <a:schemeClr val="dk2"/>
            </a:solidFill>
            <a:prstDash val="solid"/>
            <a:round/>
            <a:headEnd len="med" w="med" type="none"/>
            <a:tailEnd len="med" w="med" type="triangle"/>
          </a:ln>
        </p:spPr>
      </p:cxnSp>
      <p:cxnSp>
        <p:nvCxnSpPr>
          <p:cNvPr id="195" name="Google Shape;195;p31"/>
          <p:cNvCxnSpPr/>
          <p:nvPr/>
        </p:nvCxnSpPr>
        <p:spPr>
          <a:xfrm>
            <a:off x="4351625" y="1502350"/>
            <a:ext cx="843600" cy="11544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31"/>
          <p:cNvCxnSpPr/>
          <p:nvPr/>
        </p:nvCxnSpPr>
        <p:spPr>
          <a:xfrm flipH="1">
            <a:off x="5461750" y="1576350"/>
            <a:ext cx="1184100" cy="10953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31"/>
          <p:cNvCxnSpPr/>
          <p:nvPr/>
        </p:nvCxnSpPr>
        <p:spPr>
          <a:xfrm>
            <a:off x="1827975" y="1494950"/>
            <a:ext cx="3211800" cy="1287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2"/>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Ideal Filter</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203" name="Google Shape;203;p32"/>
          <p:cNvPicPr preferRelativeResize="0"/>
          <p:nvPr/>
        </p:nvPicPr>
        <p:blipFill>
          <a:blip r:embed="rId4">
            <a:alphaModFix/>
          </a:blip>
          <a:stretch>
            <a:fillRect/>
          </a:stretch>
        </p:blipFill>
        <p:spPr>
          <a:xfrm>
            <a:off x="1560363" y="1940775"/>
            <a:ext cx="6023275" cy="2359050"/>
          </a:xfrm>
          <a:prstGeom prst="rect">
            <a:avLst/>
          </a:prstGeom>
          <a:noFill/>
          <a:ln>
            <a:noFill/>
          </a:ln>
        </p:spPr>
      </p:pic>
      <p:pic>
        <p:nvPicPr>
          <p:cNvPr id="204" name="Google Shape;204;p32"/>
          <p:cNvPicPr preferRelativeResize="0"/>
          <p:nvPr/>
        </p:nvPicPr>
        <p:blipFill rotWithShape="1">
          <a:blip r:embed="rId5">
            <a:alphaModFix/>
          </a:blip>
          <a:srcRect b="422820" l="53340" r="-53340" t="-422820"/>
          <a:stretch/>
        </p:blipFill>
        <p:spPr>
          <a:xfrm>
            <a:off x="5295900" y="2652475"/>
            <a:ext cx="3676650" cy="409575"/>
          </a:xfrm>
          <a:prstGeom prst="rect">
            <a:avLst/>
          </a:prstGeom>
          <a:noFill/>
          <a:ln>
            <a:noFill/>
          </a:ln>
        </p:spPr>
      </p:pic>
      <p:pic>
        <p:nvPicPr>
          <p:cNvPr id="205" name="Google Shape;205;p32"/>
          <p:cNvPicPr preferRelativeResize="0"/>
          <p:nvPr/>
        </p:nvPicPr>
        <p:blipFill>
          <a:blip r:embed="rId6">
            <a:alphaModFix/>
          </a:blip>
          <a:stretch>
            <a:fillRect/>
          </a:stretch>
        </p:blipFill>
        <p:spPr>
          <a:xfrm>
            <a:off x="559444" y="771469"/>
            <a:ext cx="3676650" cy="1087052"/>
          </a:xfrm>
          <a:prstGeom prst="rect">
            <a:avLst/>
          </a:prstGeom>
          <a:noFill/>
          <a:ln>
            <a:noFill/>
          </a:ln>
        </p:spPr>
      </p:pic>
      <p:pic>
        <p:nvPicPr>
          <p:cNvPr id="206" name="Google Shape;206;p32"/>
          <p:cNvPicPr preferRelativeResize="0"/>
          <p:nvPr/>
        </p:nvPicPr>
        <p:blipFill>
          <a:blip r:embed="rId7">
            <a:alphaModFix/>
          </a:blip>
          <a:stretch>
            <a:fillRect/>
          </a:stretch>
        </p:blipFill>
        <p:spPr>
          <a:xfrm>
            <a:off x="4347100" y="762238"/>
            <a:ext cx="3676651" cy="1105526"/>
          </a:xfrm>
          <a:prstGeom prst="rect">
            <a:avLst/>
          </a:prstGeom>
          <a:noFill/>
          <a:ln>
            <a:noFill/>
          </a:ln>
        </p:spPr>
      </p:pic>
      <p:pic>
        <p:nvPicPr>
          <p:cNvPr id="207" name="Google Shape;207;p32"/>
          <p:cNvPicPr preferRelativeResize="0"/>
          <p:nvPr/>
        </p:nvPicPr>
        <p:blipFill>
          <a:blip r:embed="rId8">
            <a:alphaModFix/>
          </a:blip>
          <a:stretch>
            <a:fillRect/>
          </a:stretch>
        </p:blipFill>
        <p:spPr>
          <a:xfrm>
            <a:off x="2809275" y="4299825"/>
            <a:ext cx="3676650" cy="40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3"/>
          <p:cNvSpPr txBox="1"/>
          <p:nvPr>
            <p:ph type="title"/>
          </p:nvPr>
        </p:nvSpPr>
        <p:spPr>
          <a:xfrm>
            <a:off x="457200" y="205978"/>
            <a:ext cx="3034800" cy="5655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70C0"/>
              </a:buClr>
              <a:buSzPts val="3200"/>
              <a:buFont typeface="Arial"/>
              <a:buNone/>
            </a:pPr>
            <a:r>
              <a:rPr lang="en" sz="1900">
                <a:solidFill>
                  <a:srgbClr val="0070C0"/>
                </a:solidFill>
                <a:latin typeface="Arial"/>
                <a:ea typeface="Arial"/>
                <a:cs typeface="Arial"/>
                <a:sym typeface="Arial"/>
              </a:rPr>
              <a:t>Butterworth Filter</a:t>
            </a:r>
            <a:r>
              <a:rPr lang="en" sz="1900">
                <a:solidFill>
                  <a:srgbClr val="0070C0"/>
                </a:solidFill>
                <a:latin typeface="Arial"/>
                <a:ea typeface="Arial"/>
                <a:cs typeface="Arial"/>
                <a:sym typeface="Arial"/>
              </a:rPr>
              <a:t>:</a:t>
            </a:r>
            <a:endParaRPr sz="1900">
              <a:solidFill>
                <a:srgbClr val="0070C0"/>
              </a:solidFill>
              <a:latin typeface="Arial"/>
              <a:ea typeface="Arial"/>
              <a:cs typeface="Arial"/>
              <a:sym typeface="Arial"/>
            </a:endParaRPr>
          </a:p>
        </p:txBody>
      </p:sp>
      <p:pic>
        <p:nvPicPr>
          <p:cNvPr id="213" name="Google Shape;213;p33"/>
          <p:cNvPicPr preferRelativeResize="0"/>
          <p:nvPr/>
        </p:nvPicPr>
        <p:blipFill>
          <a:blip r:embed="rId4">
            <a:alphaModFix/>
          </a:blip>
          <a:stretch>
            <a:fillRect/>
          </a:stretch>
        </p:blipFill>
        <p:spPr>
          <a:xfrm>
            <a:off x="248600" y="835050"/>
            <a:ext cx="3866200" cy="952825"/>
          </a:xfrm>
          <a:prstGeom prst="rect">
            <a:avLst/>
          </a:prstGeom>
          <a:noFill/>
          <a:ln>
            <a:noFill/>
          </a:ln>
        </p:spPr>
      </p:pic>
      <p:pic>
        <p:nvPicPr>
          <p:cNvPr id="214" name="Google Shape;214;p33"/>
          <p:cNvPicPr preferRelativeResize="0"/>
          <p:nvPr/>
        </p:nvPicPr>
        <p:blipFill>
          <a:blip r:embed="rId5">
            <a:alphaModFix/>
          </a:blip>
          <a:stretch>
            <a:fillRect/>
          </a:stretch>
        </p:blipFill>
        <p:spPr>
          <a:xfrm>
            <a:off x="4185800" y="835050"/>
            <a:ext cx="3636214" cy="952825"/>
          </a:xfrm>
          <a:prstGeom prst="rect">
            <a:avLst/>
          </a:prstGeom>
          <a:noFill/>
          <a:ln>
            <a:noFill/>
          </a:ln>
        </p:spPr>
      </p:pic>
      <p:pic>
        <p:nvPicPr>
          <p:cNvPr id="215" name="Google Shape;215;p33"/>
          <p:cNvPicPr preferRelativeResize="0"/>
          <p:nvPr/>
        </p:nvPicPr>
        <p:blipFill>
          <a:blip r:embed="rId6">
            <a:alphaModFix/>
          </a:blip>
          <a:stretch>
            <a:fillRect/>
          </a:stretch>
        </p:blipFill>
        <p:spPr>
          <a:xfrm>
            <a:off x="2454000" y="1903275"/>
            <a:ext cx="3636225" cy="3146463"/>
          </a:xfrm>
          <a:prstGeom prst="rect">
            <a:avLst/>
          </a:prstGeom>
          <a:noFill/>
          <a:ln>
            <a:noFill/>
          </a:ln>
        </p:spPr>
      </p:pic>
      <p:sp>
        <p:nvSpPr>
          <p:cNvPr id="216" name="Google Shape;216;p33"/>
          <p:cNvSpPr/>
          <p:nvPr/>
        </p:nvSpPr>
        <p:spPr>
          <a:xfrm>
            <a:off x="5565225" y="118425"/>
            <a:ext cx="747600" cy="51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Calibri"/>
                <a:ea typeface="Calibri"/>
                <a:cs typeface="Calibri"/>
                <a:sym typeface="Calibri"/>
              </a:rPr>
              <a:t>Comparison with varying D</a:t>
            </a:r>
            <a:r>
              <a:rPr baseline="-25000" lang="en" sz="800">
                <a:solidFill>
                  <a:schemeClr val="dk1"/>
                </a:solidFill>
                <a:latin typeface="Calibri"/>
                <a:ea typeface="Calibri"/>
                <a:cs typeface="Calibri"/>
                <a:sym typeface="Calibri"/>
              </a:rPr>
              <a:t>o</a:t>
            </a:r>
            <a:r>
              <a:rPr lang="en" sz="800">
                <a:solidFill>
                  <a:schemeClr val="dk1"/>
                </a:solidFill>
                <a:latin typeface="Calibri"/>
                <a:ea typeface="Calibri"/>
                <a:cs typeface="Calibri"/>
                <a:sym typeface="Calibri"/>
              </a:rPr>
              <a:t> in results</a:t>
            </a:r>
            <a:endParaRPr sz="1500"/>
          </a:p>
        </p:txBody>
      </p:sp>
      <p:cxnSp>
        <p:nvCxnSpPr>
          <p:cNvPr id="217" name="Google Shape;217;p33"/>
          <p:cNvCxnSpPr/>
          <p:nvPr/>
        </p:nvCxnSpPr>
        <p:spPr>
          <a:xfrm flipH="1" rot="5400000">
            <a:off x="5683800" y="695725"/>
            <a:ext cx="518100" cy="414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18" name="Google Shape;218;p33"/>
          <p:cNvSpPr/>
          <p:nvPr/>
        </p:nvSpPr>
        <p:spPr>
          <a:xfrm>
            <a:off x="6707500" y="2974850"/>
            <a:ext cx="1491600" cy="56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n is a marker for the clearness of cutoff</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